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9"/>
  </p:notesMasterIdLst>
  <p:sldIdLst>
    <p:sldId id="256" r:id="rId2"/>
    <p:sldId id="334" r:id="rId3"/>
    <p:sldId id="343" r:id="rId4"/>
    <p:sldId id="335" r:id="rId5"/>
    <p:sldId id="344" r:id="rId6"/>
    <p:sldId id="336" r:id="rId7"/>
    <p:sldId id="308" r:id="rId8"/>
    <p:sldId id="314" r:id="rId9"/>
    <p:sldId id="315" r:id="rId10"/>
    <p:sldId id="337" r:id="rId11"/>
    <p:sldId id="338" r:id="rId12"/>
    <p:sldId id="349" r:id="rId13"/>
    <p:sldId id="345" r:id="rId14"/>
    <p:sldId id="353" r:id="rId15"/>
    <p:sldId id="339" r:id="rId16"/>
    <p:sldId id="350" r:id="rId17"/>
    <p:sldId id="347" r:id="rId18"/>
    <p:sldId id="351" r:id="rId19"/>
    <p:sldId id="354" r:id="rId20"/>
    <p:sldId id="355" r:id="rId21"/>
    <p:sldId id="352" r:id="rId22"/>
    <p:sldId id="363" r:id="rId23"/>
    <p:sldId id="357" r:id="rId24"/>
    <p:sldId id="358" r:id="rId25"/>
    <p:sldId id="359" r:id="rId26"/>
    <p:sldId id="360" r:id="rId27"/>
    <p:sldId id="361"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3" autoAdjust="0"/>
    <p:restoredTop sz="97552" autoAdjust="0"/>
  </p:normalViewPr>
  <p:slideViewPr>
    <p:cSldViewPr snapToGrid="0" snapToObjects="1">
      <p:cViewPr varScale="1">
        <p:scale>
          <a:sx n="101" d="100"/>
          <a:sy n="101" d="100"/>
        </p:scale>
        <p:origin x="-132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 Id="rId2" Type="http://schemas.openxmlformats.org/officeDocument/2006/relationships/image" Target="../media/image11.wmf"/><Relationship Id="rId3"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AF6527-18CE-2A4C-96EB-C33FBB97A4DC}" type="datetimeFigureOut">
              <a:rPr lang="en-US" smtClean="0"/>
              <a:t>10/7/16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D00E09-4629-2645-AB5C-A4908981FCA5}" type="slidenum">
              <a:rPr lang="en-US" smtClean="0"/>
              <a:t>‹#›</a:t>
            </a:fld>
            <a:endParaRPr lang="en-US"/>
          </a:p>
        </p:txBody>
      </p:sp>
    </p:spTree>
    <p:extLst>
      <p:ext uri="{BB962C8B-B14F-4D97-AF65-F5344CB8AC3E}">
        <p14:creationId xmlns:p14="http://schemas.microsoft.com/office/powerpoint/2010/main" val="1371227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Drag picture to placeholder or click icon to add</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4F9D4B60-68C7-FC45-BBAA-EA3CF0300460}" type="datetimeFigureOut">
              <a:rPr lang="en-US" smtClean="0"/>
              <a:t>10/7/16</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0C55F82F-CEC9-A449-97CA-5BFD372A3EF5}"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10/7/16</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2008" y="0"/>
            <a:ext cx="8666252" cy="939316"/>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F9D4B60-68C7-FC45-BBAA-EA3CF0300460}" type="datetimeFigureOut">
              <a:rPr lang="en-US" smtClean="0"/>
              <a:t>10/7/16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F9D4B60-68C7-FC45-BBAA-EA3CF0300460}" type="datetimeFigureOut">
              <a:rPr lang="en-US" smtClean="0"/>
              <a:t>10/7/16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F9D4B60-68C7-FC45-BBAA-EA3CF0300460}" type="datetimeFigureOut">
              <a:rPr lang="en-US" smtClean="0"/>
              <a:t>10/7/16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F9D4B60-68C7-FC45-BBAA-EA3CF0300460}" type="datetimeFigureOut">
              <a:rPr lang="en-US" smtClean="0"/>
              <a:t>10/7/16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F9D4B60-68C7-FC45-BBAA-EA3CF0300460}" type="datetimeFigureOut">
              <a:rPr lang="en-US" smtClean="0"/>
              <a:t>10/7/16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55F82F-CEC9-A449-97CA-5BFD372A3EF5}" type="slidenum">
              <a:rPr lang="en-US" smtClean="0"/>
              <a:t>‹#›</a:t>
            </a:fld>
            <a:endParaRPr lang="en-US"/>
          </a:p>
        </p:txBody>
      </p:sp>
    </p:spTree>
    <p:extLst>
      <p:ext uri="{BB962C8B-B14F-4D97-AF65-F5344CB8AC3E}">
        <p14:creationId xmlns:p14="http://schemas.microsoft.com/office/powerpoint/2010/main" val="347047817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9D4B60-68C7-FC45-BBAA-EA3CF0300460}" type="datetimeFigureOut">
              <a:rPr lang="en-US" smtClean="0"/>
              <a:t>10/7/16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F9D4B60-68C7-FC45-BBAA-EA3CF0300460}" type="datetimeFigureOut">
              <a:rPr lang="en-US" smtClean="0"/>
              <a:t>10/7/16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55F82F-CEC9-A449-97CA-5BFD372A3EF5}" type="slidenum">
              <a:rPr lang="en-US" smtClean="0"/>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1" y="939317"/>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1"/>
            <a:ext cx="9143999" cy="939316"/>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264564" y="125940"/>
            <a:ext cx="8673696" cy="786917"/>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64564" y="1084845"/>
            <a:ext cx="8673696" cy="5458304"/>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272008" y="656960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4F9D4B60-68C7-FC45-BBAA-EA3CF0300460}" type="datetimeFigureOut">
              <a:rPr lang="en-US" smtClean="0"/>
              <a:t>10/7/16</a:t>
            </a:fld>
            <a:endParaRPr lang="en-US"/>
          </a:p>
        </p:txBody>
      </p:sp>
      <p:sp>
        <p:nvSpPr>
          <p:cNvPr id="5" name="Footer Placeholder 4"/>
          <p:cNvSpPr>
            <a:spLocks noGrp="1"/>
          </p:cNvSpPr>
          <p:nvPr>
            <p:ph type="ftr" sz="quarter" idx="3"/>
          </p:nvPr>
        </p:nvSpPr>
        <p:spPr>
          <a:xfrm>
            <a:off x="2415720" y="6569608"/>
            <a:ext cx="5788676" cy="288391"/>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dirty="0"/>
          </a:p>
        </p:txBody>
      </p:sp>
      <p:sp>
        <p:nvSpPr>
          <p:cNvPr id="6" name="Slide Number Placeholder 5"/>
          <p:cNvSpPr>
            <a:spLocks noGrp="1"/>
          </p:cNvSpPr>
          <p:nvPr>
            <p:ph type="sldNum" sz="quarter" idx="4"/>
          </p:nvPr>
        </p:nvSpPr>
        <p:spPr>
          <a:xfrm>
            <a:off x="8204396" y="656960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0C55F82F-CEC9-A449-97CA-5BFD372A3EF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4" r:id="rId7"/>
    <p:sldLayoutId id="2147483679" r:id="rId8"/>
    <p:sldLayoutId id="2147483680" r:id="rId9"/>
    <p:sldLayoutId id="2147483681" r:id="rId10"/>
    <p:sldLayoutId id="2147483682" r:id="rId11"/>
    <p:sldLayoutId id="2147483683" r:id="rId12"/>
  </p:sldLayoutIdLst>
  <p:timing>
    <p:tnLst>
      <p:par>
        <p:cTn xmlns:p14="http://schemas.microsoft.com/office/powerpoint/2010/main" id="1" dur="indefinite" restart="never" nodeType="tmRoot"/>
      </p:par>
    </p:tnLst>
  </p:timing>
  <p:txStyles>
    <p:titleStyle>
      <a:lvl1pPr algn="l" rtl="0" eaLnBrk="1" latinLnBrk="0" hangingPunct="1">
        <a:spcBef>
          <a:spcPct val="0"/>
        </a:spcBef>
        <a:buNone/>
        <a:defRPr kumimoji="0" sz="36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20.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gif"/><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oleObject" Target="../embeddings/oleObject8.bin"/><Relationship Id="rId5" Type="http://schemas.openxmlformats.org/officeDocument/2006/relationships/image" Target="../media/image28.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31.wmf"/><Relationship Id="rId5" Type="http://schemas.openxmlformats.org/officeDocument/2006/relationships/image" Target="../media/image32.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wmf"/><Relationship Id="rId5" Type="http://schemas.openxmlformats.org/officeDocument/2006/relationships/oleObject" Target="../embeddings/oleObject2.bin"/><Relationship Id="rId6" Type="http://schemas.openxmlformats.org/officeDocument/2006/relationships/image" Target="../media/image4.wmf"/><Relationship Id="rId7" Type="http://schemas.openxmlformats.org/officeDocument/2006/relationships/image" Target="../media/image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liceostatalevirgilio.gov.it/2015/04/i-ragazzi-di-via-giulia-documentario-di-adolfo-conti-in-anteprima-assoluta-al-liceo-virgilio/" TargetMode="Externa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www.slideshare.net/AdamSzewciw/photographic-emulsion" TargetMode="External"/><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wmf"/><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6.wmf"/><Relationship Id="rId5" Type="http://schemas.openxmlformats.org/officeDocument/2006/relationships/image" Target="../media/image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video.mit.edu/watch/cloud-chamber-4058/" TargetMode="External"/><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0.wmf"/><Relationship Id="rId5" Type="http://schemas.openxmlformats.org/officeDocument/2006/relationships/oleObject" Target="../embeddings/oleObject5.bin"/><Relationship Id="rId6" Type="http://schemas.openxmlformats.org/officeDocument/2006/relationships/image" Target="../media/image11.wmf"/><Relationship Id="rId7" Type="http://schemas.openxmlformats.org/officeDocument/2006/relationships/oleObject" Target="../embeddings/oleObject6.bin"/><Relationship Id="rId8" Type="http://schemas.openxmlformats.org/officeDocument/2006/relationships/image" Target="../media/image12.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1" Type="http://schemas.openxmlformats.org/officeDocument/2006/relationships/slideLayout" Target="../slideLayouts/slideLayout8.xml"/><Relationship Id="rId2" Type="http://schemas.openxmlformats.org/officeDocument/2006/relationships/image" Target="../media/image1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nubb_eventdisplay.png"/>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9144000" cy="5120373"/>
          </a:xfrm>
          <a:prstGeom prst="rect">
            <a:avLst/>
          </a:prstGeom>
        </p:spPr>
      </p:pic>
      <p:sp>
        <p:nvSpPr>
          <p:cNvPr id="2" name="Title 1"/>
          <p:cNvSpPr>
            <a:spLocks noGrp="1"/>
          </p:cNvSpPr>
          <p:nvPr>
            <p:ph type="ctrTitle"/>
          </p:nvPr>
        </p:nvSpPr>
        <p:spPr>
          <a:xfrm>
            <a:off x="575797" y="4415926"/>
            <a:ext cx="8077200" cy="1673352"/>
          </a:xfrm>
        </p:spPr>
        <p:txBody>
          <a:bodyPr/>
          <a:lstStyle/>
          <a:p>
            <a:r>
              <a:rPr lang="en-US" dirty="0" smtClean="0"/>
              <a:t/>
            </a:r>
            <a:br>
              <a:rPr lang="en-US" dirty="0" smtClean="0"/>
            </a:br>
            <a:r>
              <a:rPr lang="en-US" dirty="0" smtClean="0"/>
              <a:t>Lecture #2</a:t>
            </a:r>
            <a:endParaRPr lang="en-US" dirty="0"/>
          </a:p>
        </p:txBody>
      </p:sp>
      <p:sp>
        <p:nvSpPr>
          <p:cNvPr id="3" name="Subtitle 2"/>
          <p:cNvSpPr>
            <a:spLocks noGrp="1"/>
          </p:cNvSpPr>
          <p:nvPr>
            <p:ph type="subTitle" idx="1"/>
          </p:nvPr>
        </p:nvSpPr>
        <p:spPr>
          <a:xfrm>
            <a:off x="685800" y="1828799"/>
            <a:ext cx="8077200" cy="1751461"/>
          </a:xfrm>
        </p:spPr>
        <p:txBody>
          <a:bodyPr>
            <a:normAutofit/>
          </a:bodyPr>
          <a:lstStyle/>
          <a:p>
            <a:r>
              <a:rPr lang="en-US" dirty="0"/>
              <a:t>Prof. Dr. Florencia Canelli</a:t>
            </a:r>
          </a:p>
          <a:p>
            <a:r>
              <a:rPr lang="en-US" dirty="0" err="1"/>
              <a:t>Universität</a:t>
            </a:r>
            <a:r>
              <a:rPr lang="en-US" dirty="0"/>
              <a:t> </a:t>
            </a:r>
            <a:r>
              <a:rPr lang="en-US" dirty="0" smtClean="0"/>
              <a:t>Zürich</a:t>
            </a:r>
          </a:p>
          <a:p>
            <a:endParaRPr lang="en-US" dirty="0"/>
          </a:p>
          <a:p>
            <a:r>
              <a:rPr lang="en-US" dirty="0" smtClean="0"/>
              <a:t>Elementary particle physics - PHY451</a:t>
            </a:r>
          </a:p>
          <a:p>
            <a:r>
              <a:rPr lang="en-US" dirty="0" smtClean="0"/>
              <a:t>HS2016</a:t>
            </a:r>
            <a:endParaRPr lang="en-US" dirty="0"/>
          </a:p>
        </p:txBody>
      </p:sp>
      <p:sp>
        <p:nvSpPr>
          <p:cNvPr id="5" name="TextBox 4"/>
          <p:cNvSpPr txBox="1"/>
          <p:nvPr/>
        </p:nvSpPr>
        <p:spPr>
          <a:xfrm>
            <a:off x="4805739" y="6540793"/>
            <a:ext cx="4336118" cy="276999"/>
          </a:xfrm>
          <a:prstGeom prst="rect">
            <a:avLst/>
          </a:prstGeom>
          <a:noFill/>
        </p:spPr>
        <p:txBody>
          <a:bodyPr wrap="none" rtlCol="0">
            <a:spAutoFit/>
          </a:bodyPr>
          <a:lstStyle/>
          <a:p>
            <a:r>
              <a:rPr lang="en-US" sz="1200" dirty="0" smtClean="0"/>
              <a:t>Credits: CERN </a:t>
            </a:r>
            <a:r>
              <a:rPr lang="en-US" sz="1200" dirty="0"/>
              <a:t>Summer </a:t>
            </a:r>
            <a:r>
              <a:rPr lang="en-US" sz="1200" dirty="0" smtClean="0"/>
              <a:t>lectures (di </a:t>
            </a:r>
            <a:r>
              <a:rPr lang="en-US" sz="1200" dirty="0" err="1" smtClean="0"/>
              <a:t>Lella</a:t>
            </a:r>
            <a:r>
              <a:rPr lang="en-US" sz="1200" dirty="0" smtClean="0"/>
              <a:t>), Hadron collider lectures </a:t>
            </a:r>
            <a:endParaRPr lang="en-US" sz="1200" dirty="0"/>
          </a:p>
        </p:txBody>
      </p:sp>
    </p:spTree>
    <p:extLst>
      <p:ext uri="{BB962C8B-B14F-4D97-AF65-F5344CB8AC3E}">
        <p14:creationId xmlns:p14="http://schemas.microsoft.com/office/powerpoint/2010/main" val="19976030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0AD00"/>
                </a:solidFill>
              </a:rPr>
              <a:t>Theory of </a:t>
            </a:r>
            <a:r>
              <a:rPr lang="en-US" dirty="0" smtClean="0">
                <a:solidFill>
                  <a:srgbClr val="FFD25D"/>
                </a:solidFill>
                <a:latin typeface="Symbol" charset="0"/>
              </a:rPr>
              <a:t>b</a:t>
            </a:r>
            <a:r>
              <a:rPr lang="en-US" dirty="0">
                <a:solidFill>
                  <a:srgbClr val="F0AD00"/>
                </a:solidFill>
              </a:rPr>
              <a:t>-</a:t>
            </a:r>
            <a:r>
              <a:rPr lang="en-US" dirty="0" smtClean="0">
                <a:solidFill>
                  <a:srgbClr val="F0AD00"/>
                </a:solidFill>
              </a:rPr>
              <a:t>decay </a:t>
            </a:r>
            <a:endParaRPr lang="en-US" dirty="0">
              <a:solidFill>
                <a:srgbClr val="FFD25D"/>
              </a:solidFill>
            </a:endParaRPr>
          </a:p>
        </p:txBody>
      </p:sp>
      <p:sp>
        <p:nvSpPr>
          <p:cNvPr id="3" name="Content Placeholder 2"/>
          <p:cNvSpPr>
            <a:spLocks noGrp="1"/>
          </p:cNvSpPr>
          <p:nvPr>
            <p:ph idx="1"/>
          </p:nvPr>
        </p:nvSpPr>
        <p:spPr>
          <a:xfrm>
            <a:off x="54659" y="1024331"/>
            <a:ext cx="7368771" cy="445930"/>
          </a:xfrm>
        </p:spPr>
        <p:txBody>
          <a:bodyPr>
            <a:normAutofit fontScale="70000" lnSpcReduction="20000"/>
          </a:bodyPr>
          <a:lstStyle/>
          <a:p>
            <a:r>
              <a:rPr lang="en-US" dirty="0"/>
              <a:t>T</a:t>
            </a:r>
            <a:r>
              <a:rPr lang="en-US" dirty="0" smtClean="0"/>
              <a:t>heory of weak interactions postulated by E. </a:t>
            </a:r>
            <a:r>
              <a:rPr lang="en-US" dirty="0" smtClean="0"/>
              <a:t>Fermi</a:t>
            </a:r>
            <a:r>
              <a:rPr lang="en-US" dirty="0"/>
              <a:t>, </a:t>
            </a:r>
            <a:r>
              <a:rPr lang="en-US" dirty="0" smtClean="0"/>
              <a:t>1932</a:t>
            </a:r>
            <a:endParaRPr lang="en-US" dirty="0" smtClean="0"/>
          </a:p>
          <a:p>
            <a:pPr marL="118872" indent="0">
              <a:buNone/>
            </a:pPr>
            <a:endParaRPr lang="en-US" dirty="0"/>
          </a:p>
        </p:txBody>
      </p:sp>
      <p:sp>
        <p:nvSpPr>
          <p:cNvPr id="5" name="Text Box 7"/>
          <p:cNvSpPr txBox="1">
            <a:spLocks noChangeArrowheads="1"/>
          </p:cNvSpPr>
          <p:nvPr/>
        </p:nvSpPr>
        <p:spPr bwMode="auto">
          <a:xfrm>
            <a:off x="579438" y="1466960"/>
            <a:ext cx="57340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latin typeface="Symbol" charset="0"/>
              </a:rPr>
              <a:t>b</a:t>
            </a:r>
            <a:r>
              <a:rPr lang="en-US" sz="2000" baseline="30000" dirty="0">
                <a:latin typeface="Symbol" charset="0"/>
              </a:rPr>
              <a:t>- </a:t>
            </a:r>
            <a:r>
              <a:rPr lang="en-US" sz="2000" dirty="0"/>
              <a:t>decay: n </a:t>
            </a:r>
            <a:r>
              <a:rPr lang="en-US" sz="2000" dirty="0">
                <a:sym typeface="Symbol" charset="0"/>
              </a:rPr>
              <a:t></a:t>
            </a:r>
            <a:r>
              <a:rPr lang="en-US" sz="2000" dirty="0"/>
              <a:t> p + e</a:t>
            </a:r>
            <a:r>
              <a:rPr lang="en-US" sz="2000" baseline="30000" dirty="0">
                <a:latin typeface="Symbol" charset="0"/>
              </a:rPr>
              <a:t>-</a:t>
            </a:r>
            <a:r>
              <a:rPr lang="en-US" sz="2000" dirty="0"/>
              <a:t> + </a:t>
            </a:r>
            <a:r>
              <a:rPr lang="en-US" sz="2000" dirty="0">
                <a:latin typeface="Symbol" charset="0"/>
              </a:rPr>
              <a:t>n </a:t>
            </a:r>
          </a:p>
          <a:p>
            <a:r>
              <a:rPr lang="en-US" sz="2000" dirty="0">
                <a:latin typeface="Symbol" charset="0"/>
              </a:rPr>
              <a:t>b</a:t>
            </a:r>
            <a:r>
              <a:rPr lang="en-US" sz="2000" baseline="30000" dirty="0">
                <a:latin typeface="Symbol" charset="0"/>
              </a:rPr>
              <a:t>+ </a:t>
            </a:r>
            <a:r>
              <a:rPr lang="en-US" sz="2000" dirty="0"/>
              <a:t>decay: p </a:t>
            </a:r>
            <a:r>
              <a:rPr lang="en-US" sz="2000" dirty="0">
                <a:sym typeface="Symbol" charset="0"/>
              </a:rPr>
              <a:t></a:t>
            </a:r>
            <a:r>
              <a:rPr lang="en-US" sz="2000" dirty="0"/>
              <a:t> n + e</a:t>
            </a:r>
            <a:r>
              <a:rPr lang="en-US" sz="2000" baseline="30000" dirty="0">
                <a:latin typeface="Symbol" charset="0"/>
              </a:rPr>
              <a:t>+</a:t>
            </a:r>
            <a:r>
              <a:rPr lang="en-US" sz="2000" dirty="0"/>
              <a:t> + </a:t>
            </a:r>
            <a:r>
              <a:rPr lang="en-US" sz="2000" dirty="0">
                <a:latin typeface="Symbol" charset="0"/>
              </a:rPr>
              <a:t>n   </a:t>
            </a:r>
            <a:r>
              <a:rPr lang="en-US" sz="2000" b="0" dirty="0"/>
              <a:t>(e.g., </a:t>
            </a:r>
            <a:r>
              <a:rPr lang="en-US" sz="2000" b="0" baseline="30000" dirty="0"/>
              <a:t>14</a:t>
            </a:r>
            <a:r>
              <a:rPr lang="en-US" sz="2000" b="0" dirty="0"/>
              <a:t>O</a:t>
            </a:r>
            <a:r>
              <a:rPr lang="en-US" sz="2000" b="0" baseline="-25000" dirty="0"/>
              <a:t>8</a:t>
            </a:r>
            <a:r>
              <a:rPr lang="en-US" sz="2000" b="0" dirty="0"/>
              <a:t> </a:t>
            </a:r>
            <a:r>
              <a:rPr lang="en-US" sz="2000" b="0" dirty="0">
                <a:sym typeface="Symbol" charset="0"/>
              </a:rPr>
              <a:t></a:t>
            </a:r>
            <a:r>
              <a:rPr lang="en-US" sz="2000" b="0" dirty="0"/>
              <a:t> </a:t>
            </a:r>
            <a:r>
              <a:rPr lang="en-US" sz="2000" b="0" baseline="30000" dirty="0"/>
              <a:t>14</a:t>
            </a:r>
            <a:r>
              <a:rPr lang="en-US" sz="2000" b="0" dirty="0"/>
              <a:t>N</a:t>
            </a:r>
            <a:r>
              <a:rPr lang="en-US" sz="2000" b="0" baseline="-25000" dirty="0"/>
              <a:t>7</a:t>
            </a:r>
            <a:r>
              <a:rPr lang="en-US" sz="2000" b="0" dirty="0"/>
              <a:t> + e</a:t>
            </a:r>
            <a:r>
              <a:rPr lang="en-US" sz="2000" b="0" baseline="30000" dirty="0"/>
              <a:t>+</a:t>
            </a:r>
            <a:r>
              <a:rPr lang="en-US" sz="2000" b="0" dirty="0"/>
              <a:t> + </a:t>
            </a:r>
            <a:r>
              <a:rPr lang="en-US" sz="2000" b="0" dirty="0">
                <a:latin typeface="Symbol" charset="0"/>
              </a:rPr>
              <a:t>n</a:t>
            </a:r>
            <a:r>
              <a:rPr lang="en-US" sz="2000" b="0" dirty="0"/>
              <a:t>)</a:t>
            </a:r>
          </a:p>
        </p:txBody>
      </p:sp>
      <p:sp>
        <p:nvSpPr>
          <p:cNvPr id="7" name="Text Box 11"/>
          <p:cNvSpPr txBox="1">
            <a:spLocks noChangeArrowheads="1"/>
          </p:cNvSpPr>
          <p:nvPr/>
        </p:nvSpPr>
        <p:spPr bwMode="auto">
          <a:xfrm>
            <a:off x="325012" y="3039773"/>
            <a:ext cx="8047521" cy="14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85000"/>
              </a:lnSpc>
            </a:pPr>
            <a:r>
              <a:rPr lang="en-US" sz="2000" b="1" dirty="0" smtClean="0">
                <a:solidFill>
                  <a:srgbClr val="009900"/>
                </a:solidFill>
              </a:rPr>
              <a:t>Fermi</a:t>
            </a:r>
            <a:r>
              <a:rPr lang="en-US" sz="2000" b="1" dirty="0" smtClean="0">
                <a:solidFill>
                  <a:srgbClr val="009900"/>
                </a:solidFill>
                <a:latin typeface="Arial"/>
              </a:rPr>
              <a:t>’</a:t>
            </a:r>
            <a:r>
              <a:rPr lang="en-US" sz="2000" b="1" dirty="0" smtClean="0">
                <a:solidFill>
                  <a:srgbClr val="009900"/>
                </a:solidFill>
              </a:rPr>
              <a:t>s </a:t>
            </a:r>
            <a:r>
              <a:rPr lang="en-US" sz="2000" b="1" dirty="0">
                <a:solidFill>
                  <a:srgbClr val="009900"/>
                </a:solidFill>
              </a:rPr>
              <a:t>theory</a:t>
            </a:r>
            <a:r>
              <a:rPr lang="en-US" sz="2000" dirty="0">
                <a:solidFill>
                  <a:srgbClr val="009900"/>
                </a:solidFill>
              </a:rPr>
              <a:t>: a point interaction among four spin </a:t>
            </a:r>
            <a:r>
              <a:rPr lang="en-US" sz="2000" dirty="0">
                <a:solidFill>
                  <a:srgbClr val="009900"/>
                </a:solidFill>
                <a:cs typeface="Times New Roman" charset="0"/>
              </a:rPr>
              <a:t>½ particles, using </a:t>
            </a:r>
          </a:p>
          <a:p>
            <a:pPr>
              <a:lnSpc>
                <a:spcPct val="85000"/>
              </a:lnSpc>
            </a:pPr>
            <a:r>
              <a:rPr lang="en-US" sz="2000" dirty="0">
                <a:solidFill>
                  <a:srgbClr val="009900"/>
                </a:solidFill>
                <a:cs typeface="Times New Roman" charset="0"/>
              </a:rPr>
              <a:t>                            </a:t>
            </a:r>
            <a:r>
              <a:rPr lang="en-US" sz="2000" dirty="0" smtClean="0">
                <a:solidFill>
                  <a:srgbClr val="009900"/>
                </a:solidFill>
                <a:cs typeface="Times New Roman" charset="0"/>
              </a:rPr>
              <a:t>    the </a:t>
            </a:r>
            <a:r>
              <a:rPr lang="en-US" sz="2000" dirty="0">
                <a:solidFill>
                  <a:srgbClr val="009900"/>
                </a:solidFill>
                <a:cs typeface="Times New Roman" charset="0"/>
              </a:rPr>
              <a:t>mathematical formalism of creation and annihilation</a:t>
            </a:r>
          </a:p>
          <a:p>
            <a:pPr>
              <a:lnSpc>
                <a:spcPct val="85000"/>
              </a:lnSpc>
            </a:pPr>
            <a:r>
              <a:rPr lang="en-US" sz="2000" dirty="0">
                <a:solidFill>
                  <a:srgbClr val="009900"/>
                </a:solidFill>
                <a:cs typeface="Times New Roman" charset="0"/>
              </a:rPr>
              <a:t>                            </a:t>
            </a:r>
            <a:r>
              <a:rPr lang="en-US" sz="2000" dirty="0" smtClean="0">
                <a:solidFill>
                  <a:srgbClr val="009900"/>
                </a:solidFill>
                <a:cs typeface="Times New Roman" charset="0"/>
              </a:rPr>
              <a:t>    operators </a:t>
            </a:r>
            <a:r>
              <a:rPr lang="en-US" sz="2000" dirty="0">
                <a:solidFill>
                  <a:srgbClr val="009900"/>
                </a:solidFill>
                <a:cs typeface="Times New Roman" charset="0"/>
              </a:rPr>
              <a:t>invented by Jordan</a:t>
            </a:r>
          </a:p>
          <a:p>
            <a:pPr>
              <a:lnSpc>
                <a:spcPct val="85000"/>
              </a:lnSpc>
            </a:pPr>
            <a:r>
              <a:rPr lang="en-US" sz="2000" dirty="0">
                <a:solidFill>
                  <a:srgbClr val="009900"/>
                </a:solidFill>
                <a:cs typeface="Times New Roman" charset="0"/>
              </a:rPr>
              <a:t>                         </a:t>
            </a:r>
            <a:r>
              <a:rPr lang="en-US" sz="2000" dirty="0" smtClean="0">
                <a:solidFill>
                  <a:srgbClr val="009900"/>
                </a:solidFill>
                <a:cs typeface="Times New Roman" charset="0"/>
              </a:rPr>
              <a:t> </a:t>
            </a:r>
            <a:r>
              <a:rPr lang="en-US" sz="2000" dirty="0">
                <a:solidFill>
                  <a:srgbClr val="009900"/>
                </a:solidFill>
                <a:cs typeface="Times New Roman" charset="0"/>
                <a:sym typeface="Symbol" charset="0"/>
              </a:rPr>
              <a:t> particles emitted in </a:t>
            </a:r>
            <a:r>
              <a:rPr lang="en-US" sz="2000" dirty="0">
                <a:solidFill>
                  <a:srgbClr val="009900"/>
                </a:solidFill>
                <a:latin typeface="Symbol" charset="0"/>
                <a:cs typeface="Times New Roman" charset="0"/>
                <a:sym typeface="Symbol" charset="0"/>
              </a:rPr>
              <a:t>b</a:t>
            </a:r>
            <a:r>
              <a:rPr lang="en-US" sz="2000" dirty="0">
                <a:solidFill>
                  <a:srgbClr val="009900"/>
                </a:solidFill>
                <a:cs typeface="Times New Roman" charset="0"/>
                <a:sym typeface="Symbol" charset="0"/>
              </a:rPr>
              <a:t> – decay </a:t>
            </a:r>
            <a:r>
              <a:rPr lang="en-US" sz="2000" dirty="0" smtClean="0">
                <a:solidFill>
                  <a:srgbClr val="009900"/>
                </a:solidFill>
                <a:cs typeface="Times New Roman" charset="0"/>
                <a:sym typeface="Symbol" charset="0"/>
              </a:rPr>
              <a:t>do not </a:t>
            </a:r>
            <a:r>
              <a:rPr lang="en-US" sz="2000" dirty="0">
                <a:solidFill>
                  <a:srgbClr val="009900"/>
                </a:solidFill>
                <a:cs typeface="Times New Roman" charset="0"/>
                <a:sym typeface="Symbol" charset="0"/>
              </a:rPr>
              <a:t>exist before emission –</a:t>
            </a:r>
          </a:p>
          <a:p>
            <a:pPr>
              <a:lnSpc>
                <a:spcPct val="85000"/>
              </a:lnSpc>
            </a:pPr>
            <a:r>
              <a:rPr lang="en-US" sz="2000" dirty="0">
                <a:solidFill>
                  <a:srgbClr val="009900"/>
                </a:solidFill>
                <a:cs typeface="Times New Roman" charset="0"/>
                <a:sym typeface="Symbol" charset="0"/>
              </a:rPr>
              <a:t>                               </a:t>
            </a:r>
            <a:r>
              <a:rPr lang="en-US" sz="2000" dirty="0" smtClean="0">
                <a:solidFill>
                  <a:srgbClr val="009900"/>
                </a:solidFill>
                <a:cs typeface="Times New Roman" charset="0"/>
                <a:sym typeface="Symbol" charset="0"/>
              </a:rPr>
              <a:t> </a:t>
            </a:r>
            <a:r>
              <a:rPr lang="en-US" sz="2000" dirty="0">
                <a:solidFill>
                  <a:srgbClr val="009900"/>
                </a:solidFill>
                <a:cs typeface="Times New Roman" charset="0"/>
                <a:sym typeface="Symbol" charset="0"/>
              </a:rPr>
              <a:t>they are </a:t>
            </a:r>
            <a:r>
              <a:rPr lang="en-US" sz="2000" dirty="0" smtClean="0">
                <a:solidFill>
                  <a:srgbClr val="009900"/>
                </a:solidFill>
                <a:latin typeface="Arial"/>
                <a:cs typeface="Times New Roman" charset="0"/>
                <a:sym typeface="Symbol" charset="0"/>
              </a:rPr>
              <a:t>“</a:t>
            </a:r>
            <a:r>
              <a:rPr lang="en-US" sz="2000" dirty="0" smtClean="0">
                <a:solidFill>
                  <a:srgbClr val="009900"/>
                </a:solidFill>
                <a:cs typeface="Times New Roman" charset="0"/>
                <a:sym typeface="Symbol" charset="0"/>
              </a:rPr>
              <a:t>created</a:t>
            </a:r>
            <a:r>
              <a:rPr lang="en-US" sz="2000" dirty="0" smtClean="0">
                <a:solidFill>
                  <a:srgbClr val="009900"/>
                </a:solidFill>
                <a:latin typeface="Arial"/>
                <a:cs typeface="Times New Roman" charset="0"/>
                <a:sym typeface="Symbol" charset="0"/>
              </a:rPr>
              <a:t>” </a:t>
            </a:r>
            <a:r>
              <a:rPr lang="en-US" sz="2000" dirty="0" smtClean="0">
                <a:solidFill>
                  <a:srgbClr val="009900"/>
                </a:solidFill>
                <a:cs typeface="Times New Roman" charset="0"/>
                <a:sym typeface="Symbol" charset="0"/>
              </a:rPr>
              <a:t>at </a:t>
            </a:r>
            <a:r>
              <a:rPr lang="en-US" sz="2000" dirty="0">
                <a:solidFill>
                  <a:srgbClr val="009900"/>
                </a:solidFill>
                <a:cs typeface="Times New Roman" charset="0"/>
                <a:sym typeface="Symbol" charset="0"/>
              </a:rPr>
              <a:t>the instant of decay</a:t>
            </a:r>
            <a:r>
              <a:rPr lang="en-US" sz="2000" dirty="0">
                <a:cs typeface="Times New Roman" charset="0"/>
              </a:rPr>
              <a:t>                            </a:t>
            </a:r>
            <a:endParaRPr lang="en-US" sz="2000" dirty="0"/>
          </a:p>
        </p:txBody>
      </p:sp>
      <p:sp>
        <p:nvSpPr>
          <p:cNvPr id="8" name="Text Box 12"/>
          <p:cNvSpPr txBox="1">
            <a:spLocks noChangeArrowheads="1"/>
          </p:cNvSpPr>
          <p:nvPr/>
        </p:nvSpPr>
        <p:spPr bwMode="auto">
          <a:xfrm>
            <a:off x="168942" y="4405312"/>
            <a:ext cx="8827421"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t> </a:t>
            </a:r>
            <a:r>
              <a:rPr lang="en-US" sz="2000" dirty="0">
                <a:solidFill>
                  <a:srgbClr val="D60093"/>
                </a:solidFill>
              </a:rPr>
              <a:t>Prediction of </a:t>
            </a:r>
            <a:r>
              <a:rPr lang="en-US" sz="2000" dirty="0">
                <a:solidFill>
                  <a:srgbClr val="D60093"/>
                </a:solidFill>
                <a:latin typeface="Symbol" charset="0"/>
              </a:rPr>
              <a:t>b</a:t>
            </a:r>
            <a:r>
              <a:rPr lang="en-US" sz="2000" dirty="0">
                <a:solidFill>
                  <a:srgbClr val="D60093"/>
                </a:solidFill>
              </a:rPr>
              <a:t> – decay rates and electron energy spectra as a function of</a:t>
            </a:r>
          </a:p>
          <a:p>
            <a:r>
              <a:rPr lang="en-US" sz="2000" dirty="0">
                <a:solidFill>
                  <a:srgbClr val="D60093"/>
                </a:solidFill>
              </a:rPr>
              <a:t> only one parameter: Fermi coupling constant </a:t>
            </a:r>
            <a:r>
              <a:rPr lang="en-US" sz="2000" i="1" dirty="0">
                <a:solidFill>
                  <a:srgbClr val="D60093"/>
                </a:solidFill>
              </a:rPr>
              <a:t>G</a:t>
            </a:r>
            <a:r>
              <a:rPr lang="en-US" sz="2000" baseline="-25000" dirty="0">
                <a:solidFill>
                  <a:srgbClr val="D60093"/>
                </a:solidFill>
              </a:rPr>
              <a:t>F</a:t>
            </a:r>
            <a:r>
              <a:rPr lang="en-US" sz="2000" dirty="0">
                <a:solidFill>
                  <a:srgbClr val="D60093"/>
                </a:solidFill>
              </a:rPr>
              <a:t> (determined  from experiments)</a:t>
            </a:r>
          </a:p>
        </p:txBody>
      </p:sp>
      <p:sp>
        <p:nvSpPr>
          <p:cNvPr id="9" name="Text Box 13"/>
          <p:cNvSpPr txBox="1">
            <a:spLocks noChangeArrowheads="1"/>
          </p:cNvSpPr>
          <p:nvPr/>
        </p:nvSpPr>
        <p:spPr bwMode="auto">
          <a:xfrm>
            <a:off x="272008" y="5059359"/>
            <a:ext cx="5593796" cy="1608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chemeClr val="accent2"/>
                </a:solidFill>
              </a:rPr>
              <a:t>Energy spectrum dependence on neutrino mass </a:t>
            </a:r>
            <a:r>
              <a:rPr lang="en-US" dirty="0">
                <a:solidFill>
                  <a:schemeClr val="accent2"/>
                </a:solidFill>
                <a:latin typeface="Symbol" charset="0"/>
              </a:rPr>
              <a:t>m</a:t>
            </a:r>
          </a:p>
          <a:p>
            <a:pPr>
              <a:lnSpc>
                <a:spcPct val="85000"/>
              </a:lnSpc>
            </a:pPr>
            <a:r>
              <a:rPr lang="en-US" b="0" dirty="0"/>
              <a:t>(from </a:t>
            </a:r>
            <a:r>
              <a:rPr lang="en-US" b="0" dirty="0" smtClean="0"/>
              <a:t>Fermi</a:t>
            </a:r>
            <a:r>
              <a:rPr lang="en-US" dirty="0" smtClean="0">
                <a:latin typeface="Arial"/>
              </a:rPr>
              <a:t>’</a:t>
            </a:r>
            <a:r>
              <a:rPr lang="en-US" b="0" dirty="0" smtClean="0"/>
              <a:t>s </a:t>
            </a:r>
            <a:r>
              <a:rPr lang="en-US" b="0" dirty="0"/>
              <a:t>original article, published in German</a:t>
            </a:r>
          </a:p>
          <a:p>
            <a:pPr>
              <a:lnSpc>
                <a:spcPct val="85000"/>
              </a:lnSpc>
            </a:pPr>
            <a:r>
              <a:rPr lang="en-US" b="0" dirty="0"/>
              <a:t> on </a:t>
            </a:r>
            <a:r>
              <a:rPr lang="en-US" b="0" dirty="0" err="1"/>
              <a:t>Zeitschrift</a:t>
            </a:r>
            <a:r>
              <a:rPr lang="en-US" b="0" dirty="0"/>
              <a:t> </a:t>
            </a:r>
            <a:r>
              <a:rPr lang="en-US" b="0" dirty="0" err="1"/>
              <a:t>f</a:t>
            </a:r>
            <a:r>
              <a:rPr lang="en-US" b="0" dirty="0" err="1">
                <a:cs typeface="Times New Roman" charset="0"/>
              </a:rPr>
              <a:t>ür</a:t>
            </a:r>
            <a:r>
              <a:rPr lang="en-US" b="0" dirty="0">
                <a:cs typeface="Times New Roman" charset="0"/>
              </a:rPr>
              <a:t> </a:t>
            </a:r>
            <a:r>
              <a:rPr lang="en-US" b="0" dirty="0" err="1">
                <a:cs typeface="Times New Roman" charset="0"/>
              </a:rPr>
              <a:t>Physik</a:t>
            </a:r>
            <a:r>
              <a:rPr lang="en-US" b="0" dirty="0">
                <a:cs typeface="Times New Roman" charset="0"/>
              </a:rPr>
              <a:t>, following rejection of the</a:t>
            </a:r>
          </a:p>
          <a:p>
            <a:pPr>
              <a:lnSpc>
                <a:spcPct val="85000"/>
              </a:lnSpc>
              <a:spcAft>
                <a:spcPct val="20000"/>
              </a:spcAft>
            </a:pPr>
            <a:r>
              <a:rPr lang="en-US" b="0" dirty="0">
                <a:cs typeface="Times New Roman" charset="0"/>
              </a:rPr>
              <a:t> English version by Nature)</a:t>
            </a:r>
          </a:p>
          <a:p>
            <a:pPr>
              <a:lnSpc>
                <a:spcPct val="85000"/>
              </a:lnSpc>
            </a:pPr>
            <a:r>
              <a:rPr lang="en-US" dirty="0">
                <a:solidFill>
                  <a:schemeClr val="accent2"/>
                </a:solidFill>
                <a:cs typeface="Times New Roman" charset="0"/>
              </a:rPr>
              <a:t>Measurable distortions for </a:t>
            </a:r>
            <a:r>
              <a:rPr lang="en-US" dirty="0">
                <a:solidFill>
                  <a:schemeClr val="accent2"/>
                </a:solidFill>
                <a:latin typeface="Symbol" charset="0"/>
                <a:cs typeface="Times New Roman" charset="0"/>
              </a:rPr>
              <a:t>m</a:t>
            </a:r>
            <a:r>
              <a:rPr lang="en-US" dirty="0">
                <a:solidFill>
                  <a:schemeClr val="accent2"/>
                </a:solidFill>
                <a:cs typeface="Times New Roman" charset="0"/>
              </a:rPr>
              <a:t> </a:t>
            </a:r>
            <a:r>
              <a:rPr lang="en-US" dirty="0">
                <a:solidFill>
                  <a:schemeClr val="accent2"/>
                </a:solidFill>
                <a:latin typeface="Symbol" charset="0"/>
                <a:cs typeface="Times New Roman" charset="0"/>
              </a:rPr>
              <a:t>&gt; 0</a:t>
            </a:r>
            <a:r>
              <a:rPr lang="en-US" dirty="0">
                <a:solidFill>
                  <a:schemeClr val="accent2"/>
                </a:solidFill>
                <a:cs typeface="Times New Roman" charset="0"/>
              </a:rPr>
              <a:t> near the end-point</a:t>
            </a:r>
          </a:p>
          <a:p>
            <a:pPr>
              <a:lnSpc>
                <a:spcPct val="85000"/>
              </a:lnSpc>
            </a:pPr>
            <a:r>
              <a:rPr lang="en-US" dirty="0">
                <a:solidFill>
                  <a:schemeClr val="accent2"/>
                </a:solidFill>
                <a:cs typeface="Times New Roman" charset="0"/>
              </a:rPr>
              <a:t>(</a:t>
            </a:r>
            <a:r>
              <a:rPr lang="en-US" i="1" dirty="0">
                <a:solidFill>
                  <a:schemeClr val="accent2"/>
                </a:solidFill>
                <a:cs typeface="Times New Roman" charset="0"/>
              </a:rPr>
              <a:t>E</a:t>
            </a:r>
            <a:r>
              <a:rPr lang="en-US" i="1" baseline="-25000" dirty="0">
                <a:solidFill>
                  <a:schemeClr val="accent2"/>
                </a:solidFill>
                <a:latin typeface="Symbol" charset="0"/>
                <a:cs typeface="Times New Roman" charset="0"/>
              </a:rPr>
              <a:t>0 </a:t>
            </a:r>
            <a:r>
              <a:rPr lang="en-US" dirty="0">
                <a:solidFill>
                  <a:schemeClr val="accent2"/>
                </a:solidFill>
                <a:cs typeface="Times New Roman" charset="0"/>
              </a:rPr>
              <a:t>: max. allowed electron energy)</a:t>
            </a:r>
            <a:endParaRPr lang="en-US" b="0" dirty="0"/>
          </a:p>
        </p:txBody>
      </p:sp>
      <p:pic>
        <p:nvPicPr>
          <p:cNvPr id="10" name="Picture 14" descr="C:\Documents and Settings\dilella\Work-space\Lectures\Figures\Basics\Fermi_end-poi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804" y="5106987"/>
            <a:ext cx="2439988" cy="145097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7"/>
          <p:cNvGrpSpPr>
            <a:grpSpLocks/>
          </p:cNvGrpSpPr>
          <p:nvPr/>
        </p:nvGrpSpPr>
        <p:grpSpPr bwMode="auto">
          <a:xfrm>
            <a:off x="2930103" y="2162132"/>
            <a:ext cx="3236913" cy="847725"/>
            <a:chOff x="144" y="1070"/>
            <a:chExt cx="2039" cy="534"/>
          </a:xfrm>
        </p:grpSpPr>
        <p:sp>
          <p:nvSpPr>
            <p:cNvPr id="12" name="Text Box 10"/>
            <p:cNvSpPr txBox="1">
              <a:spLocks noChangeArrowheads="1"/>
            </p:cNvSpPr>
            <p:nvPr/>
          </p:nvSpPr>
          <p:spPr bwMode="auto">
            <a:xfrm>
              <a:off x="144" y="1070"/>
              <a:ext cx="2039" cy="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 typeface="Symbol" charset="0"/>
                <a:buNone/>
              </a:pPr>
              <a:r>
                <a:rPr lang="en-US" dirty="0">
                  <a:solidFill>
                    <a:srgbClr val="FF0000"/>
                  </a:solidFill>
                  <a:latin typeface="Symbol" charset="0"/>
                </a:rPr>
                <a:t>n</a:t>
              </a:r>
              <a:r>
                <a:rPr lang="en-US" dirty="0">
                  <a:solidFill>
                    <a:srgbClr val="FF0000"/>
                  </a:solidFill>
                </a:rPr>
                <a:t>: the particle proposed by Pauli</a:t>
              </a:r>
            </a:p>
            <a:p>
              <a:pPr>
                <a:lnSpc>
                  <a:spcPct val="85000"/>
                </a:lnSpc>
                <a:buFont typeface="Symbol" charset="0"/>
                <a:buNone/>
              </a:pPr>
              <a:r>
                <a:rPr lang="en-US" dirty="0">
                  <a:solidFill>
                    <a:srgbClr val="FF0000"/>
                  </a:solidFill>
                </a:rPr>
                <a:t>    </a:t>
              </a:r>
              <a:r>
                <a:rPr lang="en-US" b="0" dirty="0">
                  <a:solidFill>
                    <a:srgbClr val="FF0000"/>
                  </a:solidFill>
                </a:rPr>
                <a:t>(named </a:t>
              </a:r>
              <a:r>
                <a:rPr lang="en-US" dirty="0" smtClean="0">
                  <a:solidFill>
                    <a:srgbClr val="FF0000"/>
                  </a:solidFill>
                  <a:latin typeface="Arial"/>
                </a:rPr>
                <a:t>“</a:t>
              </a:r>
              <a:r>
                <a:rPr lang="en-US" b="0" dirty="0" smtClean="0">
                  <a:solidFill>
                    <a:srgbClr val="FF0000"/>
                  </a:solidFill>
                </a:rPr>
                <a:t>neutrino</a:t>
              </a:r>
              <a:r>
                <a:rPr lang="en-US" dirty="0" smtClean="0">
                  <a:solidFill>
                    <a:srgbClr val="FF0000"/>
                  </a:solidFill>
                  <a:latin typeface="Arial"/>
                </a:rPr>
                <a:t>” </a:t>
              </a:r>
              <a:r>
                <a:rPr lang="en-US" b="0" dirty="0" smtClean="0">
                  <a:solidFill>
                    <a:srgbClr val="FF0000"/>
                  </a:solidFill>
                </a:rPr>
                <a:t>by </a:t>
              </a:r>
              <a:r>
                <a:rPr lang="en-US" b="0" dirty="0">
                  <a:solidFill>
                    <a:srgbClr val="FF0000"/>
                  </a:solidFill>
                </a:rPr>
                <a:t>Fermi)</a:t>
              </a:r>
            </a:p>
            <a:p>
              <a:pPr>
                <a:lnSpc>
                  <a:spcPct val="85000"/>
                </a:lnSpc>
                <a:buFont typeface="Symbol" charset="0"/>
                <a:buNone/>
              </a:pPr>
              <a:r>
                <a:rPr lang="en-US" dirty="0">
                  <a:solidFill>
                    <a:srgbClr val="FF0000"/>
                  </a:solidFill>
                  <a:latin typeface="Symbol" charset="0"/>
                </a:rPr>
                <a:t>n</a:t>
              </a:r>
              <a:r>
                <a:rPr lang="en-US" dirty="0">
                  <a:solidFill>
                    <a:srgbClr val="FF0000"/>
                  </a:solidFill>
                </a:rPr>
                <a:t>: its antiparticle (antineutrino)</a:t>
              </a:r>
            </a:p>
          </p:txBody>
        </p:sp>
        <p:sp>
          <p:nvSpPr>
            <p:cNvPr id="13" name="Line 16"/>
            <p:cNvSpPr>
              <a:spLocks noChangeShapeType="1"/>
            </p:cNvSpPr>
            <p:nvPr/>
          </p:nvSpPr>
          <p:spPr bwMode="auto">
            <a:xfrm>
              <a:off x="191" y="1146"/>
              <a:ext cx="91"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4" name="Group 6"/>
          <p:cNvGrpSpPr>
            <a:grpSpLocks/>
          </p:cNvGrpSpPr>
          <p:nvPr/>
        </p:nvGrpSpPr>
        <p:grpSpPr bwMode="auto">
          <a:xfrm>
            <a:off x="7543807" y="90488"/>
            <a:ext cx="1233488" cy="2012950"/>
            <a:chOff x="4752" y="57"/>
            <a:chExt cx="777" cy="1268"/>
          </a:xfrm>
        </p:grpSpPr>
        <p:pic>
          <p:nvPicPr>
            <p:cNvPr id="15" name="Picture 4" descr="C:\Documents and Settings\dilella\Work-space\Lectures\Figures\Basics\ferm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 y="57"/>
              <a:ext cx="777" cy="110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16" name="Text Box 5"/>
            <p:cNvSpPr txBox="1">
              <a:spLocks noChangeArrowheads="1"/>
            </p:cNvSpPr>
            <p:nvPr/>
          </p:nvSpPr>
          <p:spPr bwMode="auto">
            <a:xfrm>
              <a:off x="4937" y="1151"/>
              <a:ext cx="45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i="1" dirty="0" smtClean="0"/>
                <a:t>E.</a:t>
              </a:r>
              <a:r>
                <a:rPr lang="en-US" sz="1200" i="1" dirty="0" smtClean="0"/>
                <a:t> </a:t>
              </a:r>
              <a:r>
                <a:rPr lang="en-US" sz="1200" i="1" dirty="0"/>
                <a:t>Fermi</a:t>
              </a:r>
            </a:p>
          </p:txBody>
        </p:sp>
      </p:grpSp>
      <p:sp>
        <p:nvSpPr>
          <p:cNvPr id="17" name="Line 16"/>
          <p:cNvSpPr>
            <a:spLocks noChangeShapeType="1"/>
          </p:cNvSpPr>
          <p:nvPr/>
        </p:nvSpPr>
        <p:spPr bwMode="auto">
          <a:xfrm>
            <a:off x="2957755" y="1602144"/>
            <a:ext cx="144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9398752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0AD00"/>
                </a:solidFill>
              </a:rPr>
              <a:t>Neutrino detection</a:t>
            </a:r>
            <a:endParaRPr lang="en-US" dirty="0"/>
          </a:p>
        </p:txBody>
      </p:sp>
      <p:grpSp>
        <p:nvGrpSpPr>
          <p:cNvPr id="4" name="Group 3"/>
          <p:cNvGrpSpPr>
            <a:grpSpLocks/>
          </p:cNvGrpSpPr>
          <p:nvPr/>
        </p:nvGrpSpPr>
        <p:grpSpPr bwMode="auto">
          <a:xfrm>
            <a:off x="609600" y="1845778"/>
            <a:ext cx="7505700" cy="1928813"/>
            <a:chOff x="768" y="384"/>
            <a:chExt cx="4728" cy="1215"/>
          </a:xfrm>
        </p:grpSpPr>
        <p:sp>
          <p:nvSpPr>
            <p:cNvPr id="5" name="Line 4"/>
            <p:cNvSpPr>
              <a:spLocks noChangeShapeType="1"/>
            </p:cNvSpPr>
            <p:nvPr/>
          </p:nvSpPr>
          <p:spPr bwMode="auto">
            <a:xfrm>
              <a:off x="3168" y="384"/>
              <a:ext cx="1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 name="Rectangle 5"/>
            <p:cNvSpPr>
              <a:spLocks noChangeArrowheads="1"/>
            </p:cNvSpPr>
            <p:nvPr/>
          </p:nvSpPr>
          <p:spPr bwMode="auto">
            <a:xfrm>
              <a:off x="3504" y="624"/>
              <a:ext cx="144" cy="76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Line 6"/>
            <p:cNvSpPr>
              <a:spLocks noChangeShapeType="1"/>
            </p:cNvSpPr>
            <p:nvPr/>
          </p:nvSpPr>
          <p:spPr bwMode="auto">
            <a:xfrm>
              <a:off x="3312" y="384"/>
              <a:ext cx="336"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8" name="Line 7"/>
            <p:cNvSpPr>
              <a:spLocks noChangeShapeType="1"/>
            </p:cNvSpPr>
            <p:nvPr/>
          </p:nvSpPr>
          <p:spPr bwMode="auto">
            <a:xfrm>
              <a:off x="3168" y="384"/>
              <a:ext cx="336"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9" name="Line 8"/>
            <p:cNvSpPr>
              <a:spLocks noChangeShapeType="1"/>
            </p:cNvSpPr>
            <p:nvPr/>
          </p:nvSpPr>
          <p:spPr bwMode="auto">
            <a:xfrm>
              <a:off x="3168" y="1152"/>
              <a:ext cx="336"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 name="Line 9"/>
            <p:cNvSpPr>
              <a:spLocks noChangeShapeType="1"/>
            </p:cNvSpPr>
            <p:nvPr/>
          </p:nvSpPr>
          <p:spPr bwMode="auto">
            <a:xfrm>
              <a:off x="3168" y="384"/>
              <a:ext cx="0" cy="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AutoShape 10"/>
            <p:cNvSpPr>
              <a:spLocks noChangeArrowheads="1"/>
            </p:cNvSpPr>
            <p:nvPr/>
          </p:nvSpPr>
          <p:spPr bwMode="auto">
            <a:xfrm>
              <a:off x="2400" y="720"/>
              <a:ext cx="615" cy="306"/>
            </a:xfrm>
            <a:prstGeom prst="rightArrow">
              <a:avLst>
                <a:gd name="adj1" fmla="val 50000"/>
                <a:gd name="adj2" fmla="val 50245"/>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2" name="Text Box 11"/>
            <p:cNvSpPr txBox="1">
              <a:spLocks noChangeArrowheads="1"/>
            </p:cNvSpPr>
            <p:nvPr/>
          </p:nvSpPr>
          <p:spPr bwMode="auto">
            <a:xfrm>
              <a:off x="3792" y="576"/>
              <a:ext cx="1704"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dirty="0"/>
                <a:t>Target:</a:t>
              </a:r>
            </a:p>
            <a:p>
              <a:r>
                <a:rPr lang="en-US" sz="1800" dirty="0"/>
                <a:t>surface </a:t>
              </a:r>
              <a:r>
                <a:rPr lang="en-US" sz="1800" i="1" dirty="0"/>
                <a:t>S</a:t>
              </a:r>
              <a:r>
                <a:rPr lang="en-US" sz="1800" dirty="0"/>
                <a:t>, thickness </a:t>
              </a:r>
              <a:r>
                <a:rPr lang="en-US" sz="1800" i="1" dirty="0"/>
                <a:t>dx</a:t>
              </a:r>
            </a:p>
            <a:p>
              <a:r>
                <a:rPr lang="en-US" sz="1800" dirty="0"/>
                <a:t>containing</a:t>
              </a:r>
              <a:r>
                <a:rPr lang="en-US" sz="1800" i="1" dirty="0"/>
                <a:t> n </a:t>
              </a:r>
              <a:r>
                <a:rPr lang="en-US" sz="1800" dirty="0"/>
                <a:t>protons cm</a:t>
              </a:r>
              <a:r>
                <a:rPr lang="en-US" sz="1800" baseline="30000" dirty="0">
                  <a:cs typeface="Times New Roman" charset="0"/>
                </a:rPr>
                <a:t>–</a:t>
              </a:r>
              <a:r>
                <a:rPr lang="en-US" sz="1800" baseline="30000" dirty="0">
                  <a:latin typeface="Symbol" charset="0"/>
                </a:rPr>
                <a:t>3</a:t>
              </a:r>
            </a:p>
          </p:txBody>
        </p:sp>
        <p:sp>
          <p:nvSpPr>
            <p:cNvPr id="13" name="Text Box 12"/>
            <p:cNvSpPr txBox="1">
              <a:spLocks noChangeArrowheads="1"/>
            </p:cNvSpPr>
            <p:nvPr/>
          </p:nvSpPr>
          <p:spPr bwMode="auto">
            <a:xfrm>
              <a:off x="768" y="576"/>
              <a:ext cx="1536"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dirty="0">
                  <a:solidFill>
                    <a:srgbClr val="FF0000"/>
                  </a:solidFill>
                </a:rPr>
                <a:t>Incident  </a:t>
              </a:r>
              <a:r>
                <a:rPr lang="en-US" sz="1800" dirty="0">
                  <a:solidFill>
                    <a:srgbClr val="FF0000"/>
                  </a:solidFill>
                  <a:latin typeface="Symbol" charset="0"/>
                </a:rPr>
                <a:t>n</a:t>
              </a:r>
              <a:r>
                <a:rPr lang="en-US" sz="1800" dirty="0">
                  <a:solidFill>
                    <a:srgbClr val="FF0000"/>
                  </a:solidFill>
                </a:rPr>
                <a:t>:</a:t>
              </a:r>
            </a:p>
            <a:p>
              <a:r>
                <a:rPr lang="en-US" sz="1800" dirty="0">
                  <a:solidFill>
                    <a:srgbClr val="FF0000"/>
                  </a:solidFill>
                </a:rPr>
                <a:t>Flux </a:t>
              </a:r>
              <a:r>
                <a:rPr lang="en-US" sz="1800" dirty="0">
                  <a:solidFill>
                    <a:srgbClr val="FF0000"/>
                  </a:solidFill>
                  <a:latin typeface="Symbol" charset="0"/>
                </a:rPr>
                <a:t>F</a:t>
              </a:r>
              <a:r>
                <a:rPr lang="en-US" sz="1800" dirty="0">
                  <a:solidFill>
                    <a:srgbClr val="FF0000"/>
                  </a:solidFill>
                </a:rPr>
                <a:t> [ </a:t>
              </a:r>
              <a:r>
                <a:rPr lang="en-US" sz="1800" dirty="0">
                  <a:solidFill>
                    <a:srgbClr val="FF0000"/>
                  </a:solidFill>
                  <a:latin typeface="Symbol" charset="0"/>
                </a:rPr>
                <a:t>n</a:t>
              </a:r>
              <a:r>
                <a:rPr lang="en-US" sz="1800" dirty="0">
                  <a:solidFill>
                    <a:srgbClr val="FF0000"/>
                  </a:solidFill>
                </a:rPr>
                <a:t> cm</a:t>
              </a:r>
              <a:r>
                <a:rPr lang="en-US" sz="1800" baseline="30000" dirty="0">
                  <a:solidFill>
                    <a:srgbClr val="FF0000"/>
                  </a:solidFill>
                  <a:cs typeface="Times New Roman" charset="0"/>
                </a:rPr>
                <a:t>–</a:t>
              </a:r>
              <a:r>
                <a:rPr lang="en-US" sz="1800" baseline="30000" dirty="0">
                  <a:solidFill>
                    <a:srgbClr val="FF0000"/>
                  </a:solidFill>
                  <a:latin typeface="Symbol" charset="0"/>
                </a:rPr>
                <a:t>2 </a:t>
              </a:r>
              <a:r>
                <a:rPr lang="en-US" sz="1800" dirty="0">
                  <a:solidFill>
                    <a:srgbClr val="FF0000"/>
                  </a:solidFill>
                </a:rPr>
                <a:t>s</a:t>
              </a:r>
              <a:r>
                <a:rPr lang="en-US" sz="1800" baseline="30000" dirty="0">
                  <a:solidFill>
                    <a:srgbClr val="FF0000"/>
                  </a:solidFill>
                  <a:cs typeface="Times New Roman" charset="0"/>
                </a:rPr>
                <a:t>–</a:t>
              </a:r>
              <a:r>
                <a:rPr lang="en-US" sz="1800" baseline="30000" dirty="0">
                  <a:solidFill>
                    <a:srgbClr val="FF0000"/>
                  </a:solidFill>
                  <a:latin typeface="Symbol" charset="0"/>
                </a:rPr>
                <a:t>1 </a:t>
              </a:r>
              <a:r>
                <a:rPr lang="en-US" sz="1800" dirty="0">
                  <a:solidFill>
                    <a:srgbClr val="FF0000"/>
                  </a:solidFill>
                </a:rPr>
                <a:t>]</a:t>
              </a:r>
            </a:p>
            <a:p>
              <a:r>
                <a:rPr lang="en-US" sz="1800" b="0" dirty="0">
                  <a:solidFill>
                    <a:srgbClr val="FF0000"/>
                  </a:solidFill>
                </a:rPr>
                <a:t>(uniform over surface S)</a:t>
              </a:r>
            </a:p>
          </p:txBody>
        </p:sp>
        <p:sp>
          <p:nvSpPr>
            <p:cNvPr id="14" name="Text Box 13"/>
            <p:cNvSpPr txBox="1">
              <a:spLocks noChangeArrowheads="1"/>
            </p:cNvSpPr>
            <p:nvPr/>
          </p:nvSpPr>
          <p:spPr bwMode="auto">
            <a:xfrm>
              <a:off x="3446" y="1368"/>
              <a:ext cx="2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i="1"/>
                <a:t>dx</a:t>
              </a:r>
            </a:p>
          </p:txBody>
        </p:sp>
        <p:sp>
          <p:nvSpPr>
            <p:cNvPr id="15" name="Line 14"/>
            <p:cNvSpPr>
              <a:spLocks noChangeShapeType="1"/>
            </p:cNvSpPr>
            <p:nvPr/>
          </p:nvSpPr>
          <p:spPr bwMode="auto">
            <a:xfrm>
              <a:off x="1367" y="649"/>
              <a:ext cx="9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Line 15"/>
            <p:cNvSpPr>
              <a:spLocks noChangeShapeType="1"/>
            </p:cNvSpPr>
            <p:nvPr/>
          </p:nvSpPr>
          <p:spPr bwMode="auto">
            <a:xfrm>
              <a:off x="1312" y="822"/>
              <a:ext cx="9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 name="Group 19"/>
          <p:cNvGrpSpPr>
            <a:grpSpLocks/>
          </p:cNvGrpSpPr>
          <p:nvPr/>
        </p:nvGrpSpPr>
        <p:grpSpPr bwMode="auto">
          <a:xfrm>
            <a:off x="136525" y="939316"/>
            <a:ext cx="4676776" cy="400050"/>
            <a:chOff x="86" y="293"/>
            <a:chExt cx="2946" cy="252"/>
          </a:xfrm>
        </p:grpSpPr>
        <p:sp>
          <p:nvSpPr>
            <p:cNvPr id="18" name="Text Box 16"/>
            <p:cNvSpPr txBox="1">
              <a:spLocks noChangeArrowheads="1"/>
            </p:cNvSpPr>
            <p:nvPr/>
          </p:nvSpPr>
          <p:spPr bwMode="auto">
            <a:xfrm>
              <a:off x="86" y="293"/>
              <a:ext cx="294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t>Prediction of </a:t>
              </a:r>
              <a:r>
                <a:rPr lang="en-US" sz="2000" dirty="0" smtClean="0"/>
                <a:t>Fermi</a:t>
              </a:r>
              <a:r>
                <a:rPr lang="en-US" sz="2000" dirty="0" smtClean="0">
                  <a:latin typeface="Arial"/>
                </a:rPr>
                <a:t>’</a:t>
              </a:r>
              <a:r>
                <a:rPr lang="en-US" sz="2000" dirty="0" smtClean="0"/>
                <a:t>s </a:t>
              </a:r>
              <a:r>
                <a:rPr lang="en-US" sz="2000" dirty="0"/>
                <a:t>theory: </a:t>
              </a:r>
              <a:r>
                <a:rPr lang="en-US" sz="2000" dirty="0">
                  <a:latin typeface="Symbol" charset="0"/>
                </a:rPr>
                <a:t>n</a:t>
              </a:r>
              <a:r>
                <a:rPr lang="en-US" sz="2000" dirty="0"/>
                <a:t> + p </a:t>
              </a:r>
              <a:r>
                <a:rPr lang="en-US" sz="2000" dirty="0">
                  <a:sym typeface="Symbol" charset="0"/>
                </a:rPr>
                <a:t> </a:t>
              </a:r>
              <a:r>
                <a:rPr lang="en-US" sz="2000" dirty="0"/>
                <a:t>e</a:t>
              </a:r>
              <a:r>
                <a:rPr lang="en-US" sz="2000" baseline="30000" dirty="0"/>
                <a:t>+</a:t>
              </a:r>
              <a:r>
                <a:rPr lang="en-US" sz="2000" dirty="0"/>
                <a:t> + n</a:t>
              </a:r>
            </a:p>
          </p:txBody>
        </p:sp>
        <p:sp>
          <p:nvSpPr>
            <p:cNvPr id="19" name="Line 18"/>
            <p:cNvSpPr>
              <a:spLocks noChangeShapeType="1"/>
            </p:cNvSpPr>
            <p:nvPr/>
          </p:nvSpPr>
          <p:spPr bwMode="auto">
            <a:xfrm>
              <a:off x="2056" y="368"/>
              <a:ext cx="10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0" name="Group 22"/>
          <p:cNvGrpSpPr>
            <a:grpSpLocks/>
          </p:cNvGrpSpPr>
          <p:nvPr/>
        </p:nvGrpSpPr>
        <p:grpSpPr bwMode="auto">
          <a:xfrm>
            <a:off x="0" y="1320316"/>
            <a:ext cx="9144000" cy="396875"/>
            <a:chOff x="0" y="533"/>
            <a:chExt cx="5760" cy="250"/>
          </a:xfrm>
        </p:grpSpPr>
        <p:sp>
          <p:nvSpPr>
            <p:cNvPr id="21" name="Text Box 20"/>
            <p:cNvSpPr txBox="1">
              <a:spLocks noChangeArrowheads="1"/>
            </p:cNvSpPr>
            <p:nvPr/>
          </p:nvSpPr>
          <p:spPr bwMode="auto">
            <a:xfrm>
              <a:off x="0" y="533"/>
              <a:ext cx="5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dirty="0">
                  <a:solidFill>
                    <a:srgbClr val="009900"/>
                  </a:solidFill>
                  <a:latin typeface="Symbol" charset="0"/>
                </a:rPr>
                <a:t> n</a:t>
              </a:r>
              <a:r>
                <a:rPr lang="en-US" sz="2000" dirty="0">
                  <a:solidFill>
                    <a:srgbClr val="009900"/>
                  </a:solidFill>
                </a:rPr>
                <a:t> – p interaction probability in thickness </a:t>
              </a:r>
              <a:r>
                <a:rPr lang="en-US" sz="2000" i="1" dirty="0">
                  <a:solidFill>
                    <a:srgbClr val="009900"/>
                  </a:solidFill>
                </a:rPr>
                <a:t>dx</a:t>
              </a:r>
              <a:r>
                <a:rPr lang="en-US" sz="2000" dirty="0">
                  <a:solidFill>
                    <a:srgbClr val="009900"/>
                  </a:solidFill>
                </a:rPr>
                <a:t> of hydrogen-rich material (e.g., H</a:t>
              </a:r>
              <a:r>
                <a:rPr lang="en-US" sz="2000" baseline="-25000" dirty="0">
                  <a:solidFill>
                    <a:srgbClr val="009900"/>
                  </a:solidFill>
                  <a:latin typeface="Symbol" charset="0"/>
                </a:rPr>
                <a:t>2</a:t>
              </a:r>
              <a:r>
                <a:rPr lang="en-US" sz="2000" dirty="0">
                  <a:solidFill>
                    <a:srgbClr val="009900"/>
                  </a:solidFill>
                </a:rPr>
                <a:t>O)</a:t>
              </a:r>
            </a:p>
          </p:txBody>
        </p:sp>
        <p:sp>
          <p:nvSpPr>
            <p:cNvPr id="22" name="Line 21"/>
            <p:cNvSpPr>
              <a:spLocks noChangeShapeType="1"/>
            </p:cNvSpPr>
            <p:nvPr/>
          </p:nvSpPr>
          <p:spPr bwMode="auto">
            <a:xfrm>
              <a:off x="86" y="604"/>
              <a:ext cx="104"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3" name="Group 27"/>
          <p:cNvGrpSpPr>
            <a:grpSpLocks/>
          </p:cNvGrpSpPr>
          <p:nvPr/>
        </p:nvGrpSpPr>
        <p:grpSpPr bwMode="auto">
          <a:xfrm>
            <a:off x="190985" y="3653904"/>
            <a:ext cx="6438900" cy="396875"/>
            <a:chOff x="0" y="2256"/>
            <a:chExt cx="4056" cy="250"/>
          </a:xfrm>
        </p:grpSpPr>
        <p:sp>
          <p:nvSpPr>
            <p:cNvPr id="24" name="Text Box 25"/>
            <p:cNvSpPr txBox="1">
              <a:spLocks noChangeArrowheads="1"/>
            </p:cNvSpPr>
            <p:nvPr/>
          </p:nvSpPr>
          <p:spPr bwMode="auto">
            <a:xfrm>
              <a:off x="0" y="2256"/>
              <a:ext cx="4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t> </a:t>
              </a:r>
              <a:r>
                <a:rPr lang="en-US" sz="2000" dirty="0">
                  <a:latin typeface="Symbol" charset="0"/>
                </a:rPr>
                <a:t>n</a:t>
              </a:r>
              <a:r>
                <a:rPr lang="en-US" sz="2000" dirty="0"/>
                <a:t> p  interaction rate = </a:t>
              </a:r>
              <a:r>
                <a:rPr lang="en-US" sz="2000" dirty="0">
                  <a:latin typeface="Symbol" charset="0"/>
                </a:rPr>
                <a:t>F</a:t>
              </a:r>
              <a:r>
                <a:rPr lang="en-US" sz="2000" dirty="0"/>
                <a:t> </a:t>
              </a:r>
              <a:r>
                <a:rPr lang="en-US" sz="2000" i="1" dirty="0"/>
                <a:t>S n</a:t>
              </a:r>
              <a:r>
                <a:rPr lang="en-US" sz="2000" dirty="0"/>
                <a:t> </a:t>
              </a:r>
              <a:r>
                <a:rPr lang="en-US" sz="2000" dirty="0">
                  <a:latin typeface="Symbol" charset="0"/>
                </a:rPr>
                <a:t>s</a:t>
              </a:r>
              <a:r>
                <a:rPr lang="en-US" sz="2000" dirty="0"/>
                <a:t> </a:t>
              </a:r>
              <a:r>
                <a:rPr lang="en-US" sz="2000" i="1" dirty="0"/>
                <a:t>dx</a:t>
              </a:r>
              <a:r>
                <a:rPr lang="en-US" sz="2000" dirty="0"/>
                <a:t>  interactions per second</a:t>
              </a:r>
              <a:endParaRPr lang="en-US" sz="2000" i="1" dirty="0"/>
            </a:p>
          </p:txBody>
        </p:sp>
        <p:sp>
          <p:nvSpPr>
            <p:cNvPr id="25" name="Line 26"/>
            <p:cNvSpPr>
              <a:spLocks noChangeShapeType="1"/>
            </p:cNvSpPr>
            <p:nvPr/>
          </p:nvSpPr>
          <p:spPr bwMode="auto">
            <a:xfrm>
              <a:off x="86" y="2331"/>
              <a:ext cx="10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6" name="Group 42"/>
          <p:cNvGrpSpPr>
            <a:grpSpLocks/>
          </p:cNvGrpSpPr>
          <p:nvPr/>
        </p:nvGrpSpPr>
        <p:grpSpPr bwMode="auto">
          <a:xfrm>
            <a:off x="266700" y="4050779"/>
            <a:ext cx="8763000" cy="396875"/>
            <a:chOff x="0" y="2405"/>
            <a:chExt cx="5520" cy="250"/>
          </a:xfrm>
        </p:grpSpPr>
        <p:sp>
          <p:nvSpPr>
            <p:cNvPr id="27" name="Text Box 28"/>
            <p:cNvSpPr txBox="1">
              <a:spLocks noChangeArrowheads="1"/>
            </p:cNvSpPr>
            <p:nvPr/>
          </p:nvSpPr>
          <p:spPr bwMode="auto">
            <a:xfrm>
              <a:off x="0" y="2405"/>
              <a:ext cx="55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dirty="0"/>
                <a:t> </a:t>
              </a:r>
              <a:r>
                <a:rPr lang="en-US" sz="2000" dirty="0">
                  <a:solidFill>
                    <a:srgbClr val="FF0000"/>
                  </a:solidFill>
                  <a:latin typeface="Symbol" charset="0"/>
                </a:rPr>
                <a:t>s </a:t>
              </a:r>
              <a:r>
                <a:rPr lang="en-US" sz="2000" dirty="0">
                  <a:solidFill>
                    <a:srgbClr val="FF0000"/>
                  </a:solidFill>
                </a:rPr>
                <a:t>: </a:t>
              </a:r>
              <a:r>
                <a:rPr lang="en-US" sz="2000" dirty="0">
                  <a:solidFill>
                    <a:srgbClr val="FF0000"/>
                  </a:solidFill>
                  <a:latin typeface="Symbol" charset="0"/>
                </a:rPr>
                <a:t>n</a:t>
              </a:r>
              <a:r>
                <a:rPr lang="en-US" sz="2000" dirty="0">
                  <a:solidFill>
                    <a:srgbClr val="FF0000"/>
                  </a:solidFill>
                </a:rPr>
                <a:t> – proton cross-section (effective proton area, as seen by the incident </a:t>
              </a:r>
              <a:r>
                <a:rPr lang="en-US" sz="2000" dirty="0">
                  <a:solidFill>
                    <a:srgbClr val="FF0000"/>
                  </a:solidFill>
                  <a:latin typeface="Symbol" charset="0"/>
                </a:rPr>
                <a:t>n </a:t>
              </a:r>
              <a:r>
                <a:rPr lang="en-US" sz="2000" dirty="0">
                  <a:solidFill>
                    <a:srgbClr val="FF0000"/>
                  </a:solidFill>
                </a:rPr>
                <a:t>)</a:t>
              </a:r>
            </a:p>
          </p:txBody>
        </p:sp>
        <p:sp>
          <p:nvSpPr>
            <p:cNvPr id="28" name="Line 29"/>
            <p:cNvSpPr>
              <a:spLocks noChangeShapeType="1"/>
            </p:cNvSpPr>
            <p:nvPr/>
          </p:nvSpPr>
          <p:spPr bwMode="auto">
            <a:xfrm>
              <a:off x="322" y="2476"/>
              <a:ext cx="9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Line 30"/>
            <p:cNvSpPr>
              <a:spLocks noChangeShapeType="1"/>
            </p:cNvSpPr>
            <p:nvPr/>
          </p:nvSpPr>
          <p:spPr bwMode="auto">
            <a:xfrm>
              <a:off x="4934" y="2476"/>
              <a:ext cx="9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0" name="Group 32"/>
          <p:cNvGrpSpPr>
            <a:grpSpLocks/>
          </p:cNvGrpSpPr>
          <p:nvPr/>
        </p:nvGrpSpPr>
        <p:grpSpPr bwMode="auto">
          <a:xfrm>
            <a:off x="165186" y="4541316"/>
            <a:ext cx="5043487" cy="396875"/>
            <a:chOff x="0" y="2206"/>
            <a:chExt cx="3177" cy="250"/>
          </a:xfrm>
        </p:grpSpPr>
        <p:sp>
          <p:nvSpPr>
            <p:cNvPr id="31" name="Text Box 33"/>
            <p:cNvSpPr txBox="1">
              <a:spLocks noChangeArrowheads="1"/>
            </p:cNvSpPr>
            <p:nvPr/>
          </p:nvSpPr>
          <p:spPr bwMode="auto">
            <a:xfrm>
              <a:off x="0" y="2206"/>
              <a:ext cx="317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t> </a:t>
              </a:r>
              <a:r>
                <a:rPr lang="en-US" sz="2000" dirty="0">
                  <a:latin typeface="Symbol" charset="0"/>
                </a:rPr>
                <a:t>n</a:t>
              </a:r>
              <a:r>
                <a:rPr lang="en-US" sz="2000" dirty="0"/>
                <a:t> p  interaction probability = </a:t>
              </a:r>
              <a:r>
                <a:rPr lang="en-US" sz="2000" i="1" dirty="0"/>
                <a:t> n</a:t>
              </a:r>
              <a:r>
                <a:rPr lang="en-US" sz="2000" dirty="0"/>
                <a:t> </a:t>
              </a:r>
              <a:r>
                <a:rPr lang="en-US" sz="2000" dirty="0">
                  <a:latin typeface="Symbol" charset="0"/>
                </a:rPr>
                <a:t>s</a:t>
              </a:r>
              <a:r>
                <a:rPr lang="en-US" sz="2000" dirty="0"/>
                <a:t> </a:t>
              </a:r>
              <a:r>
                <a:rPr lang="en-US" sz="2000" i="1" dirty="0"/>
                <a:t>dx </a:t>
              </a:r>
              <a:r>
                <a:rPr lang="en-US" sz="2000" dirty="0"/>
                <a:t>=</a:t>
              </a:r>
              <a:r>
                <a:rPr lang="en-US" sz="2000" i="1" dirty="0"/>
                <a:t> dx </a:t>
              </a:r>
              <a:r>
                <a:rPr lang="en-US" sz="2000" dirty="0">
                  <a:latin typeface="Symbol" charset="0"/>
                </a:rPr>
                <a:t>/ l</a:t>
              </a:r>
            </a:p>
          </p:txBody>
        </p:sp>
        <p:sp>
          <p:nvSpPr>
            <p:cNvPr id="32" name="Line 34"/>
            <p:cNvSpPr>
              <a:spLocks noChangeShapeType="1"/>
            </p:cNvSpPr>
            <p:nvPr/>
          </p:nvSpPr>
          <p:spPr bwMode="auto">
            <a:xfrm>
              <a:off x="86" y="2287"/>
              <a:ext cx="10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3" name="Text Box 35"/>
          <p:cNvSpPr txBox="1">
            <a:spLocks noChangeArrowheads="1"/>
          </p:cNvSpPr>
          <p:nvPr/>
        </p:nvSpPr>
        <p:spPr bwMode="auto">
          <a:xfrm>
            <a:off x="411162" y="4927993"/>
            <a:ext cx="801687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dirty="0">
                <a:solidFill>
                  <a:srgbClr val="009900"/>
                </a:solidFill>
              </a:rPr>
              <a:t>Interaction mean free path: </a:t>
            </a:r>
            <a:r>
              <a:rPr lang="en-US" sz="2000" dirty="0">
                <a:solidFill>
                  <a:srgbClr val="009900"/>
                </a:solidFill>
                <a:latin typeface="Symbol" charset="0"/>
              </a:rPr>
              <a:t>l</a:t>
            </a:r>
            <a:r>
              <a:rPr lang="en-US" sz="2000" dirty="0">
                <a:solidFill>
                  <a:srgbClr val="009900"/>
                </a:solidFill>
              </a:rPr>
              <a:t> = </a:t>
            </a:r>
            <a:r>
              <a:rPr lang="en-US" sz="2000" dirty="0">
                <a:solidFill>
                  <a:srgbClr val="009900"/>
                </a:solidFill>
                <a:latin typeface="Symbol" charset="0"/>
              </a:rPr>
              <a:t>1 /</a:t>
            </a:r>
            <a:r>
              <a:rPr lang="en-US" sz="2000" dirty="0">
                <a:solidFill>
                  <a:srgbClr val="009900"/>
                </a:solidFill>
              </a:rPr>
              <a:t> </a:t>
            </a:r>
            <a:r>
              <a:rPr lang="en-US" sz="2000" i="1" dirty="0">
                <a:solidFill>
                  <a:srgbClr val="009900"/>
                </a:solidFill>
              </a:rPr>
              <a:t>n</a:t>
            </a:r>
            <a:r>
              <a:rPr lang="en-US" sz="2000" dirty="0">
                <a:solidFill>
                  <a:srgbClr val="009900"/>
                </a:solidFill>
              </a:rPr>
              <a:t> </a:t>
            </a:r>
            <a:r>
              <a:rPr lang="en-US" sz="2000" dirty="0">
                <a:solidFill>
                  <a:srgbClr val="009900"/>
                </a:solidFill>
                <a:latin typeface="Symbol" charset="0"/>
              </a:rPr>
              <a:t>s</a:t>
            </a:r>
          </a:p>
          <a:p>
            <a:r>
              <a:rPr lang="en-US" sz="2000" dirty="0">
                <a:solidFill>
                  <a:srgbClr val="D60093"/>
                </a:solidFill>
              </a:rPr>
              <a:t>Interaction probability for finite target thickness </a:t>
            </a:r>
            <a:r>
              <a:rPr lang="en-US" sz="2000" i="1" dirty="0">
                <a:solidFill>
                  <a:srgbClr val="D60093"/>
                </a:solidFill>
              </a:rPr>
              <a:t>T</a:t>
            </a:r>
            <a:r>
              <a:rPr lang="en-US" sz="2000" dirty="0">
                <a:solidFill>
                  <a:srgbClr val="D60093"/>
                </a:solidFill>
              </a:rPr>
              <a:t>  = </a:t>
            </a:r>
            <a:r>
              <a:rPr lang="en-US" sz="2000" dirty="0">
                <a:solidFill>
                  <a:srgbClr val="D60093"/>
                </a:solidFill>
                <a:latin typeface="Symbol" charset="0"/>
              </a:rPr>
              <a:t>1</a:t>
            </a:r>
            <a:r>
              <a:rPr lang="en-US" sz="2000" dirty="0">
                <a:solidFill>
                  <a:srgbClr val="D60093"/>
                </a:solidFill>
              </a:rPr>
              <a:t> – </a:t>
            </a:r>
            <a:r>
              <a:rPr lang="en-US" sz="2000" dirty="0" err="1">
                <a:solidFill>
                  <a:srgbClr val="D60093"/>
                </a:solidFill>
              </a:rPr>
              <a:t>exp</a:t>
            </a:r>
            <a:r>
              <a:rPr lang="en-US" sz="2000" dirty="0">
                <a:solidFill>
                  <a:srgbClr val="D60093"/>
                </a:solidFill>
              </a:rPr>
              <a:t>(</a:t>
            </a:r>
            <a:r>
              <a:rPr lang="en-US" sz="2000" dirty="0">
                <a:solidFill>
                  <a:srgbClr val="D60093"/>
                </a:solidFill>
                <a:cs typeface="Times New Roman" charset="0"/>
              </a:rPr>
              <a:t>–</a:t>
            </a:r>
            <a:r>
              <a:rPr lang="en-US" sz="2000" i="1" dirty="0">
                <a:solidFill>
                  <a:srgbClr val="D60093"/>
                </a:solidFill>
              </a:rPr>
              <a:t>T</a:t>
            </a:r>
            <a:r>
              <a:rPr lang="en-US" sz="2000" dirty="0">
                <a:solidFill>
                  <a:srgbClr val="D60093"/>
                </a:solidFill>
              </a:rPr>
              <a:t> </a:t>
            </a:r>
            <a:r>
              <a:rPr lang="en-US" sz="2000" dirty="0">
                <a:solidFill>
                  <a:srgbClr val="D60093"/>
                </a:solidFill>
                <a:latin typeface="Symbol" charset="0"/>
              </a:rPr>
              <a:t>/ l</a:t>
            </a:r>
            <a:r>
              <a:rPr lang="en-US" sz="2000" dirty="0">
                <a:solidFill>
                  <a:srgbClr val="D60093"/>
                </a:solidFill>
              </a:rPr>
              <a:t>)</a:t>
            </a:r>
          </a:p>
        </p:txBody>
      </p:sp>
      <p:grpSp>
        <p:nvGrpSpPr>
          <p:cNvPr id="34" name="Group 43"/>
          <p:cNvGrpSpPr>
            <a:grpSpLocks/>
          </p:cNvGrpSpPr>
          <p:nvPr/>
        </p:nvGrpSpPr>
        <p:grpSpPr bwMode="auto">
          <a:xfrm>
            <a:off x="379498" y="5620816"/>
            <a:ext cx="7366000" cy="396875"/>
            <a:chOff x="192" y="3318"/>
            <a:chExt cx="4640" cy="250"/>
          </a:xfrm>
        </p:grpSpPr>
        <p:sp>
          <p:nvSpPr>
            <p:cNvPr id="35" name="Text Box 37"/>
            <p:cNvSpPr txBox="1">
              <a:spLocks noChangeArrowheads="1"/>
            </p:cNvSpPr>
            <p:nvPr/>
          </p:nvSpPr>
          <p:spPr bwMode="auto">
            <a:xfrm>
              <a:off x="192" y="3318"/>
              <a:ext cx="46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rgbClr val="FF0000"/>
                  </a:solidFill>
                  <a:latin typeface="Symbol" charset="0"/>
                </a:rPr>
                <a:t>s</a:t>
              </a:r>
              <a:r>
                <a:rPr lang="en-US" sz="2000" dirty="0">
                  <a:solidFill>
                    <a:srgbClr val="FF0000"/>
                  </a:solidFill>
                </a:rPr>
                <a:t>( </a:t>
              </a:r>
              <a:r>
                <a:rPr lang="en-US" sz="2000" dirty="0">
                  <a:solidFill>
                    <a:srgbClr val="FF0000"/>
                  </a:solidFill>
                  <a:latin typeface="Symbol" charset="0"/>
                </a:rPr>
                <a:t>n</a:t>
              </a:r>
              <a:r>
                <a:rPr lang="en-US" sz="2000" dirty="0">
                  <a:solidFill>
                    <a:srgbClr val="FF0000"/>
                  </a:solidFill>
                </a:rPr>
                <a:t> p) </a:t>
              </a:r>
              <a:r>
                <a:rPr lang="en-US" sz="2000" dirty="0">
                  <a:solidFill>
                    <a:srgbClr val="FF0000"/>
                  </a:solidFill>
                  <a:sym typeface="Symbol" charset="0"/>
                </a:rPr>
                <a:t></a:t>
              </a:r>
              <a:r>
                <a:rPr lang="en-US" sz="2000" dirty="0">
                  <a:solidFill>
                    <a:srgbClr val="FF0000"/>
                  </a:solidFill>
                </a:rPr>
                <a:t> </a:t>
              </a:r>
              <a:r>
                <a:rPr lang="en-US" sz="2000" dirty="0">
                  <a:solidFill>
                    <a:srgbClr val="FF0000"/>
                  </a:solidFill>
                  <a:latin typeface="Symbol" charset="0"/>
                </a:rPr>
                <a:t>10</a:t>
              </a:r>
              <a:r>
                <a:rPr lang="en-US" sz="2000" baseline="30000" dirty="0">
                  <a:solidFill>
                    <a:srgbClr val="FF0000"/>
                  </a:solidFill>
                  <a:cs typeface="Times New Roman" charset="0"/>
                </a:rPr>
                <a:t>–</a:t>
              </a:r>
              <a:r>
                <a:rPr lang="en-US" sz="2000" baseline="30000" dirty="0">
                  <a:solidFill>
                    <a:srgbClr val="FF0000"/>
                  </a:solidFill>
                  <a:latin typeface="Symbol" charset="0"/>
                </a:rPr>
                <a:t>4 3</a:t>
              </a:r>
              <a:r>
                <a:rPr lang="en-US" sz="2000" dirty="0">
                  <a:solidFill>
                    <a:srgbClr val="FF0000"/>
                  </a:solidFill>
                </a:rPr>
                <a:t> cm</a:t>
              </a:r>
              <a:r>
                <a:rPr lang="en-US" sz="2000" baseline="30000" dirty="0">
                  <a:solidFill>
                    <a:srgbClr val="FF0000"/>
                  </a:solidFill>
                  <a:latin typeface="Symbol" charset="0"/>
                </a:rPr>
                <a:t>2</a:t>
              </a:r>
              <a:r>
                <a:rPr lang="en-US" sz="2000" dirty="0">
                  <a:solidFill>
                    <a:srgbClr val="FF0000"/>
                  </a:solidFill>
                </a:rPr>
                <a:t> for </a:t>
              </a:r>
              <a:r>
                <a:rPr lang="en-US" sz="2000" dirty="0">
                  <a:solidFill>
                    <a:srgbClr val="FF0000"/>
                  </a:solidFill>
                  <a:latin typeface="Symbol" charset="0"/>
                </a:rPr>
                <a:t>3</a:t>
              </a:r>
              <a:r>
                <a:rPr lang="en-US" sz="2000" dirty="0">
                  <a:solidFill>
                    <a:srgbClr val="FF0000"/>
                  </a:solidFill>
                </a:rPr>
                <a:t> MeV </a:t>
              </a:r>
              <a:r>
                <a:rPr lang="en-US" sz="2000" dirty="0">
                  <a:solidFill>
                    <a:srgbClr val="FF0000"/>
                  </a:solidFill>
                  <a:latin typeface="Symbol" charset="0"/>
                </a:rPr>
                <a:t> n </a:t>
              </a:r>
              <a:r>
                <a:rPr lang="en-US" sz="2000" dirty="0">
                  <a:solidFill>
                    <a:srgbClr val="FF0000"/>
                  </a:solidFill>
                </a:rPr>
                <a:t>  </a:t>
              </a:r>
              <a:r>
                <a:rPr lang="en-US" sz="2000" dirty="0">
                  <a:solidFill>
                    <a:srgbClr val="FF0000"/>
                  </a:solidFill>
                  <a:sym typeface="Symbol" charset="0"/>
                </a:rPr>
                <a:t></a:t>
              </a:r>
              <a:r>
                <a:rPr lang="en-US" sz="2000" dirty="0">
                  <a:solidFill>
                    <a:srgbClr val="FF0000"/>
                  </a:solidFill>
                </a:rPr>
                <a:t>   </a:t>
              </a:r>
              <a:r>
                <a:rPr lang="en-US" sz="2000" dirty="0">
                  <a:solidFill>
                    <a:srgbClr val="FF0000"/>
                  </a:solidFill>
                  <a:latin typeface="Symbol" charset="0"/>
                </a:rPr>
                <a:t>l</a:t>
              </a:r>
              <a:r>
                <a:rPr lang="en-US" sz="2000" dirty="0">
                  <a:solidFill>
                    <a:srgbClr val="FF0000"/>
                  </a:solidFill>
                </a:rPr>
                <a:t> </a:t>
              </a:r>
              <a:r>
                <a:rPr lang="en-US" sz="2000" dirty="0">
                  <a:solidFill>
                    <a:srgbClr val="FF0000"/>
                  </a:solidFill>
                  <a:sym typeface="Symbol" charset="0"/>
                </a:rPr>
                <a:t></a:t>
              </a:r>
              <a:r>
                <a:rPr lang="en-US" sz="2000" dirty="0">
                  <a:solidFill>
                    <a:srgbClr val="FF0000"/>
                  </a:solidFill>
                </a:rPr>
                <a:t> 150 light-years of water !</a:t>
              </a:r>
            </a:p>
          </p:txBody>
        </p:sp>
        <p:sp>
          <p:nvSpPr>
            <p:cNvPr id="36" name="Line 38"/>
            <p:cNvSpPr>
              <a:spLocks noChangeShapeType="1"/>
            </p:cNvSpPr>
            <p:nvPr/>
          </p:nvSpPr>
          <p:spPr bwMode="auto">
            <a:xfrm>
              <a:off x="422" y="3403"/>
              <a:ext cx="10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7" name="Line 39"/>
            <p:cNvSpPr>
              <a:spLocks noChangeShapeType="1"/>
            </p:cNvSpPr>
            <p:nvPr/>
          </p:nvSpPr>
          <p:spPr bwMode="auto">
            <a:xfrm>
              <a:off x="2208" y="3443"/>
              <a:ext cx="104"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8" name="Text Box 41"/>
          <p:cNvSpPr txBox="1">
            <a:spLocks noChangeArrowheads="1"/>
          </p:cNvSpPr>
          <p:nvPr/>
        </p:nvSpPr>
        <p:spPr bwMode="auto">
          <a:xfrm>
            <a:off x="1242581" y="6127758"/>
            <a:ext cx="6231644" cy="677108"/>
          </a:xfrm>
          <a:prstGeom prst="rect">
            <a:avLst/>
          </a:prstGeom>
          <a:noFill/>
          <a:ln w="38100" cmpd="sng">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t> </a:t>
            </a:r>
            <a:r>
              <a:rPr lang="en-US" dirty="0"/>
              <a:t>Interaction probability  </a:t>
            </a:r>
            <a:r>
              <a:rPr lang="en-US" dirty="0">
                <a:sym typeface="Symbol" charset="0"/>
              </a:rPr>
              <a:t></a:t>
            </a:r>
            <a:r>
              <a:rPr lang="en-US" dirty="0"/>
              <a:t> </a:t>
            </a:r>
            <a:r>
              <a:rPr lang="en-US" i="1" dirty="0"/>
              <a:t>T </a:t>
            </a:r>
            <a:r>
              <a:rPr lang="en-US" dirty="0">
                <a:latin typeface="Symbol" charset="0"/>
              </a:rPr>
              <a:t>/ l</a:t>
            </a:r>
            <a:r>
              <a:rPr lang="en-US" dirty="0"/>
              <a:t> very small (</a:t>
            </a:r>
            <a:r>
              <a:rPr lang="en-US" dirty="0">
                <a:cs typeface="Times New Roman" charset="0"/>
              </a:rPr>
              <a:t>~</a:t>
            </a:r>
            <a:r>
              <a:rPr lang="en-US" dirty="0">
                <a:latin typeface="Symbol" charset="0"/>
              </a:rPr>
              <a:t>10</a:t>
            </a:r>
            <a:r>
              <a:rPr lang="en-US" baseline="30000" dirty="0">
                <a:cs typeface="Times New Roman" charset="0"/>
              </a:rPr>
              <a:t>–</a:t>
            </a:r>
            <a:r>
              <a:rPr lang="en-US" baseline="30000" dirty="0">
                <a:latin typeface="Symbol" charset="0"/>
              </a:rPr>
              <a:t>18</a:t>
            </a:r>
            <a:r>
              <a:rPr lang="en-US" dirty="0"/>
              <a:t> per </a:t>
            </a:r>
            <a:r>
              <a:rPr lang="en-US" dirty="0" smtClean="0"/>
              <a:t>meter </a:t>
            </a:r>
            <a:r>
              <a:rPr lang="en-US" dirty="0"/>
              <a:t>H</a:t>
            </a:r>
            <a:r>
              <a:rPr lang="en-US" baseline="-25000" dirty="0">
                <a:latin typeface="Symbol" charset="0"/>
              </a:rPr>
              <a:t>2</a:t>
            </a:r>
            <a:r>
              <a:rPr lang="en-US" dirty="0"/>
              <a:t>O)</a:t>
            </a:r>
          </a:p>
          <a:p>
            <a:r>
              <a:rPr lang="en-US" dirty="0"/>
              <a:t> </a:t>
            </a:r>
            <a:r>
              <a:rPr lang="en-US" dirty="0">
                <a:sym typeface="Symbol" charset="0"/>
              </a:rPr>
              <a:t> need very intense sources  for  antineutrino detection </a:t>
            </a:r>
            <a:r>
              <a:rPr lang="en-US" dirty="0"/>
              <a:t> </a:t>
            </a:r>
            <a:endParaRPr lang="en-US" sz="2000" dirty="0"/>
          </a:p>
        </p:txBody>
      </p:sp>
    </p:spTree>
    <p:extLst>
      <p:ext uri="{BB962C8B-B14F-4D97-AF65-F5344CB8AC3E}">
        <p14:creationId xmlns:p14="http://schemas.microsoft.com/office/powerpoint/2010/main" val="22227682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0AD00"/>
                </a:solidFill>
              </a:rPr>
              <a:t>Nuclear reactors</a:t>
            </a:r>
            <a:endParaRPr lang="en-US" dirty="0"/>
          </a:p>
        </p:txBody>
      </p:sp>
      <p:sp>
        <p:nvSpPr>
          <p:cNvPr id="4" name="Text Box 4"/>
          <p:cNvSpPr txBox="1">
            <a:spLocks noChangeArrowheads="1"/>
          </p:cNvSpPr>
          <p:nvPr/>
        </p:nvSpPr>
        <p:spPr bwMode="auto">
          <a:xfrm>
            <a:off x="88011" y="1357750"/>
            <a:ext cx="914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dirty="0">
                <a:solidFill>
                  <a:srgbClr val="D60093"/>
                </a:solidFill>
              </a:rPr>
              <a:t>Average fission: n + </a:t>
            </a:r>
            <a:r>
              <a:rPr lang="en-US" sz="2000" baseline="30000" dirty="0">
                <a:solidFill>
                  <a:srgbClr val="D60093"/>
                </a:solidFill>
                <a:latin typeface="Symbol" charset="0"/>
              </a:rPr>
              <a:t>235</a:t>
            </a:r>
            <a:r>
              <a:rPr lang="en-US" sz="2000" dirty="0">
                <a:solidFill>
                  <a:srgbClr val="D60093"/>
                </a:solidFill>
              </a:rPr>
              <a:t>U</a:t>
            </a:r>
            <a:r>
              <a:rPr lang="en-US" sz="2000" baseline="-25000" dirty="0">
                <a:solidFill>
                  <a:srgbClr val="D60093"/>
                </a:solidFill>
                <a:latin typeface="Symbol" charset="0"/>
              </a:rPr>
              <a:t>92</a:t>
            </a:r>
            <a:r>
              <a:rPr lang="en-US" sz="2000" dirty="0">
                <a:solidFill>
                  <a:srgbClr val="D60093"/>
                </a:solidFill>
              </a:rPr>
              <a:t> </a:t>
            </a:r>
            <a:r>
              <a:rPr lang="en-US" sz="2000" dirty="0">
                <a:solidFill>
                  <a:srgbClr val="D60093"/>
                </a:solidFill>
                <a:sym typeface="Symbol" charset="0"/>
              </a:rPr>
              <a:t></a:t>
            </a:r>
            <a:r>
              <a:rPr lang="en-US" sz="2000" dirty="0">
                <a:solidFill>
                  <a:srgbClr val="D60093"/>
                </a:solidFill>
              </a:rPr>
              <a:t> (</a:t>
            </a:r>
            <a:r>
              <a:rPr lang="en-US" sz="2000" i="1" dirty="0">
                <a:solidFill>
                  <a:srgbClr val="D60093"/>
                </a:solidFill>
              </a:rPr>
              <a:t>A</a:t>
            </a:r>
            <a:r>
              <a:rPr lang="en-US" sz="2000" baseline="-25000" dirty="0">
                <a:solidFill>
                  <a:srgbClr val="D60093"/>
                </a:solidFill>
                <a:latin typeface="Symbol" charset="0"/>
              </a:rPr>
              <a:t>1</a:t>
            </a:r>
            <a:r>
              <a:rPr lang="en-US" sz="2000" dirty="0">
                <a:solidFill>
                  <a:srgbClr val="D60093"/>
                </a:solidFill>
              </a:rPr>
              <a:t>, </a:t>
            </a:r>
            <a:r>
              <a:rPr lang="en-US" sz="2000" i="1" dirty="0">
                <a:solidFill>
                  <a:srgbClr val="D60093"/>
                </a:solidFill>
              </a:rPr>
              <a:t>Z</a:t>
            </a:r>
            <a:r>
              <a:rPr lang="en-US" sz="2000" dirty="0">
                <a:solidFill>
                  <a:srgbClr val="D60093"/>
                </a:solidFill>
              </a:rPr>
              <a:t>) + (</a:t>
            </a:r>
            <a:r>
              <a:rPr lang="en-US" sz="2000" i="1" dirty="0">
                <a:solidFill>
                  <a:srgbClr val="D60093"/>
                </a:solidFill>
              </a:rPr>
              <a:t>A</a:t>
            </a:r>
            <a:r>
              <a:rPr lang="en-US" sz="2000" baseline="-25000" dirty="0">
                <a:solidFill>
                  <a:srgbClr val="D60093"/>
                </a:solidFill>
                <a:latin typeface="Symbol" charset="0"/>
              </a:rPr>
              <a:t>2</a:t>
            </a:r>
            <a:r>
              <a:rPr lang="en-US" sz="2000" dirty="0">
                <a:solidFill>
                  <a:srgbClr val="D60093"/>
                </a:solidFill>
              </a:rPr>
              <a:t>, </a:t>
            </a:r>
            <a:r>
              <a:rPr lang="en-US" sz="2000" dirty="0">
                <a:solidFill>
                  <a:srgbClr val="D60093"/>
                </a:solidFill>
                <a:latin typeface="Symbol" charset="0"/>
              </a:rPr>
              <a:t>92</a:t>
            </a:r>
            <a:r>
              <a:rPr lang="en-US" sz="2000" dirty="0">
                <a:solidFill>
                  <a:srgbClr val="D60093"/>
                </a:solidFill>
              </a:rPr>
              <a:t> –</a:t>
            </a:r>
            <a:r>
              <a:rPr lang="en-US" sz="2000" i="1" dirty="0">
                <a:solidFill>
                  <a:srgbClr val="D60093"/>
                </a:solidFill>
              </a:rPr>
              <a:t> Z</a:t>
            </a:r>
            <a:r>
              <a:rPr lang="en-US" sz="2000" dirty="0">
                <a:solidFill>
                  <a:srgbClr val="D60093"/>
                </a:solidFill>
              </a:rPr>
              <a:t>) + </a:t>
            </a:r>
            <a:r>
              <a:rPr lang="en-US" sz="2000" dirty="0">
                <a:solidFill>
                  <a:srgbClr val="D60093"/>
                </a:solidFill>
                <a:latin typeface="Symbol" charset="0"/>
              </a:rPr>
              <a:t>2.5</a:t>
            </a:r>
            <a:r>
              <a:rPr lang="en-US" sz="2000" dirty="0">
                <a:solidFill>
                  <a:srgbClr val="D60093"/>
                </a:solidFill>
              </a:rPr>
              <a:t> free neutrons + </a:t>
            </a:r>
            <a:r>
              <a:rPr lang="en-US" sz="2000" dirty="0">
                <a:solidFill>
                  <a:srgbClr val="D60093"/>
                </a:solidFill>
                <a:latin typeface="Symbol" charset="0"/>
              </a:rPr>
              <a:t>200</a:t>
            </a:r>
            <a:r>
              <a:rPr lang="en-US" sz="2000" dirty="0">
                <a:solidFill>
                  <a:srgbClr val="D60093"/>
                </a:solidFill>
              </a:rPr>
              <a:t> MeV</a:t>
            </a:r>
          </a:p>
        </p:txBody>
      </p:sp>
      <p:sp>
        <p:nvSpPr>
          <p:cNvPr id="5" name="Text Box 6"/>
          <p:cNvSpPr txBox="1">
            <a:spLocks noChangeArrowheads="1"/>
          </p:cNvSpPr>
          <p:nvPr/>
        </p:nvSpPr>
        <p:spPr bwMode="auto">
          <a:xfrm>
            <a:off x="3517011" y="1897500"/>
            <a:ext cx="205105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b="0"/>
              <a:t>nuclei with</a:t>
            </a:r>
          </a:p>
          <a:p>
            <a:pPr algn="ctr">
              <a:lnSpc>
                <a:spcPct val="80000"/>
              </a:lnSpc>
            </a:pPr>
            <a:r>
              <a:rPr lang="en-US" sz="1800" b="0"/>
              <a:t>large neutron excess</a:t>
            </a:r>
          </a:p>
        </p:txBody>
      </p:sp>
      <p:sp>
        <p:nvSpPr>
          <p:cNvPr id="6" name="AutoShape 7"/>
          <p:cNvSpPr>
            <a:spLocks/>
          </p:cNvSpPr>
          <p:nvPr/>
        </p:nvSpPr>
        <p:spPr bwMode="auto">
          <a:xfrm rot="16200000">
            <a:off x="4355211" y="830700"/>
            <a:ext cx="228600" cy="2057400"/>
          </a:xfrm>
          <a:prstGeom prst="leftBrace">
            <a:avLst>
              <a:gd name="adj1" fmla="val 75000"/>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Text Box 8"/>
          <p:cNvSpPr txBox="1">
            <a:spLocks noChangeArrowheads="1"/>
          </p:cNvSpPr>
          <p:nvPr/>
        </p:nvSpPr>
        <p:spPr bwMode="auto">
          <a:xfrm>
            <a:off x="757936" y="2438838"/>
            <a:ext cx="5000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0000"/>
                </a:solidFill>
              </a:rPr>
              <a:t>a chain of </a:t>
            </a:r>
            <a:r>
              <a:rPr lang="en-US" sz="2000">
                <a:solidFill>
                  <a:srgbClr val="FF0000"/>
                </a:solidFill>
                <a:latin typeface="Symbol" charset="0"/>
              </a:rPr>
              <a:t>b</a:t>
            </a:r>
            <a:r>
              <a:rPr lang="en-US" sz="2000">
                <a:solidFill>
                  <a:srgbClr val="FF0000"/>
                </a:solidFill>
              </a:rPr>
              <a:t> decays with very short lifetimes:</a:t>
            </a:r>
          </a:p>
        </p:txBody>
      </p:sp>
      <p:grpSp>
        <p:nvGrpSpPr>
          <p:cNvPr id="8" name="Group 23"/>
          <p:cNvGrpSpPr>
            <a:grpSpLocks/>
          </p:cNvGrpSpPr>
          <p:nvPr/>
        </p:nvGrpSpPr>
        <p:grpSpPr bwMode="auto">
          <a:xfrm>
            <a:off x="224536" y="2972238"/>
            <a:ext cx="5319713" cy="588962"/>
            <a:chOff x="86" y="1397"/>
            <a:chExt cx="3351" cy="371"/>
          </a:xfrm>
        </p:grpSpPr>
        <p:sp>
          <p:nvSpPr>
            <p:cNvPr id="9" name="Text Box 9"/>
            <p:cNvSpPr txBox="1">
              <a:spLocks noChangeArrowheads="1"/>
            </p:cNvSpPr>
            <p:nvPr/>
          </p:nvSpPr>
          <p:spPr bwMode="auto">
            <a:xfrm>
              <a:off x="86" y="1397"/>
              <a:ext cx="335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t>(</a:t>
              </a:r>
              <a:r>
                <a:rPr lang="en-US" sz="2000" i="1" dirty="0"/>
                <a:t>A</a:t>
              </a:r>
              <a:r>
                <a:rPr lang="en-US" sz="2000" dirty="0"/>
                <a:t>, </a:t>
              </a:r>
              <a:r>
                <a:rPr lang="en-US" sz="2000" i="1" dirty="0"/>
                <a:t>Z</a:t>
              </a:r>
              <a:r>
                <a:rPr lang="en-US" sz="2000" dirty="0"/>
                <a:t>)           (</a:t>
              </a:r>
              <a:r>
                <a:rPr lang="en-US" sz="2000" i="1" dirty="0"/>
                <a:t>A</a:t>
              </a:r>
              <a:r>
                <a:rPr lang="en-US" sz="2000" dirty="0"/>
                <a:t>, </a:t>
              </a:r>
              <a:r>
                <a:rPr lang="en-US" sz="2000" i="1" dirty="0"/>
                <a:t>Z </a:t>
              </a:r>
              <a:r>
                <a:rPr lang="en-US" sz="2000" dirty="0"/>
                <a:t>+ </a:t>
              </a:r>
              <a:r>
                <a:rPr lang="en-US" sz="2000" dirty="0">
                  <a:latin typeface="Symbol" charset="0"/>
                </a:rPr>
                <a:t>1</a:t>
              </a:r>
              <a:r>
                <a:rPr lang="en-US" sz="2000" dirty="0"/>
                <a:t>)           (</a:t>
              </a:r>
              <a:r>
                <a:rPr lang="en-US" sz="2000" i="1" dirty="0"/>
                <a:t>A</a:t>
              </a:r>
              <a:r>
                <a:rPr lang="en-US" sz="2000" dirty="0"/>
                <a:t>, </a:t>
              </a:r>
              <a:r>
                <a:rPr lang="en-US" sz="2000" i="1" dirty="0"/>
                <a:t>Z </a:t>
              </a:r>
              <a:r>
                <a:rPr lang="en-US" sz="2000" dirty="0"/>
                <a:t>+ </a:t>
              </a:r>
              <a:r>
                <a:rPr lang="en-US" sz="2000" dirty="0">
                  <a:latin typeface="Symbol" charset="0"/>
                </a:rPr>
                <a:t>2</a:t>
              </a:r>
              <a:r>
                <a:rPr lang="en-US" sz="2000" dirty="0"/>
                <a:t>)             ....</a:t>
              </a:r>
            </a:p>
          </p:txBody>
        </p:sp>
        <p:sp>
          <p:nvSpPr>
            <p:cNvPr id="10" name="Line 10"/>
            <p:cNvSpPr>
              <a:spLocks noChangeShapeType="1"/>
            </p:cNvSpPr>
            <p:nvPr/>
          </p:nvSpPr>
          <p:spPr bwMode="auto">
            <a:xfrm>
              <a:off x="536" y="1536"/>
              <a:ext cx="2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1" name="Group 14"/>
            <p:cNvGrpSpPr>
              <a:grpSpLocks/>
            </p:cNvGrpSpPr>
            <p:nvPr/>
          </p:nvGrpSpPr>
          <p:grpSpPr bwMode="auto">
            <a:xfrm>
              <a:off x="488" y="1536"/>
              <a:ext cx="339" cy="231"/>
              <a:chOff x="478" y="1605"/>
              <a:chExt cx="339" cy="231"/>
            </a:xfrm>
          </p:grpSpPr>
          <p:sp>
            <p:nvSpPr>
              <p:cNvPr id="20" name="Text Box 11"/>
              <p:cNvSpPr txBox="1">
                <a:spLocks noChangeArrowheads="1"/>
              </p:cNvSpPr>
              <p:nvPr/>
            </p:nvSpPr>
            <p:spPr bwMode="auto">
              <a:xfrm>
                <a:off x="478" y="1605"/>
                <a:ext cx="3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dirty="0">
                    <a:solidFill>
                      <a:srgbClr val="009900"/>
                    </a:solidFill>
                  </a:rPr>
                  <a:t>e</a:t>
                </a:r>
                <a:r>
                  <a:rPr lang="en-US" sz="1800" baseline="30000" dirty="0">
                    <a:solidFill>
                      <a:srgbClr val="009900"/>
                    </a:solidFill>
                    <a:cs typeface="Times New Roman" charset="0"/>
                  </a:rPr>
                  <a:t>–</a:t>
                </a:r>
                <a:r>
                  <a:rPr lang="en-US" sz="1800" dirty="0">
                    <a:solidFill>
                      <a:srgbClr val="009900"/>
                    </a:solidFill>
                  </a:rPr>
                  <a:t> </a:t>
                </a:r>
                <a:r>
                  <a:rPr lang="en-US" sz="1800" dirty="0">
                    <a:solidFill>
                      <a:srgbClr val="009900"/>
                    </a:solidFill>
                    <a:latin typeface="Symbol" charset="0"/>
                  </a:rPr>
                  <a:t>n</a:t>
                </a:r>
              </a:p>
            </p:txBody>
          </p:sp>
          <p:sp>
            <p:nvSpPr>
              <p:cNvPr id="21" name="Line 13"/>
              <p:cNvSpPr>
                <a:spLocks noChangeShapeType="1"/>
              </p:cNvSpPr>
              <p:nvPr/>
            </p:nvSpPr>
            <p:spPr bwMode="auto">
              <a:xfrm>
                <a:off x="672" y="1680"/>
                <a:ext cx="86"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2" name="Line 15"/>
            <p:cNvSpPr>
              <a:spLocks noChangeShapeType="1"/>
            </p:cNvSpPr>
            <p:nvPr/>
          </p:nvSpPr>
          <p:spPr bwMode="auto">
            <a:xfrm>
              <a:off x="1472" y="1536"/>
              <a:ext cx="2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Line 16"/>
            <p:cNvSpPr>
              <a:spLocks noChangeShapeType="1"/>
            </p:cNvSpPr>
            <p:nvPr/>
          </p:nvSpPr>
          <p:spPr bwMode="auto">
            <a:xfrm>
              <a:off x="2424" y="1536"/>
              <a:ext cx="2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4" name="Group 17"/>
            <p:cNvGrpSpPr>
              <a:grpSpLocks/>
            </p:cNvGrpSpPr>
            <p:nvPr/>
          </p:nvGrpSpPr>
          <p:grpSpPr bwMode="auto">
            <a:xfrm>
              <a:off x="1416" y="1537"/>
              <a:ext cx="339" cy="231"/>
              <a:chOff x="350" y="1605"/>
              <a:chExt cx="339" cy="231"/>
            </a:xfrm>
          </p:grpSpPr>
          <p:sp>
            <p:nvSpPr>
              <p:cNvPr id="18" name="Text Box 18"/>
              <p:cNvSpPr txBox="1">
                <a:spLocks noChangeArrowheads="1"/>
              </p:cNvSpPr>
              <p:nvPr/>
            </p:nvSpPr>
            <p:spPr bwMode="auto">
              <a:xfrm>
                <a:off x="350" y="1605"/>
                <a:ext cx="3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dirty="0">
                    <a:solidFill>
                      <a:srgbClr val="009900"/>
                    </a:solidFill>
                  </a:rPr>
                  <a:t>e</a:t>
                </a:r>
                <a:r>
                  <a:rPr lang="en-US" sz="1800" baseline="30000" dirty="0">
                    <a:solidFill>
                      <a:srgbClr val="009900"/>
                    </a:solidFill>
                    <a:cs typeface="Times New Roman" charset="0"/>
                  </a:rPr>
                  <a:t>–</a:t>
                </a:r>
                <a:r>
                  <a:rPr lang="en-US" sz="1800" dirty="0">
                    <a:solidFill>
                      <a:srgbClr val="009900"/>
                    </a:solidFill>
                  </a:rPr>
                  <a:t> </a:t>
                </a:r>
                <a:r>
                  <a:rPr lang="en-US" sz="1800" dirty="0">
                    <a:solidFill>
                      <a:srgbClr val="009900"/>
                    </a:solidFill>
                    <a:latin typeface="Symbol" charset="0"/>
                  </a:rPr>
                  <a:t>n</a:t>
                </a:r>
              </a:p>
            </p:txBody>
          </p:sp>
          <p:sp>
            <p:nvSpPr>
              <p:cNvPr id="19" name="Line 19"/>
              <p:cNvSpPr>
                <a:spLocks noChangeShapeType="1"/>
              </p:cNvSpPr>
              <p:nvPr/>
            </p:nvSpPr>
            <p:spPr bwMode="auto">
              <a:xfrm>
                <a:off x="552" y="1680"/>
                <a:ext cx="86"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5" name="Group 20"/>
            <p:cNvGrpSpPr>
              <a:grpSpLocks/>
            </p:cNvGrpSpPr>
            <p:nvPr/>
          </p:nvGrpSpPr>
          <p:grpSpPr bwMode="auto">
            <a:xfrm>
              <a:off x="2368" y="1537"/>
              <a:ext cx="339" cy="231"/>
              <a:chOff x="198" y="1605"/>
              <a:chExt cx="339" cy="231"/>
            </a:xfrm>
          </p:grpSpPr>
          <p:sp>
            <p:nvSpPr>
              <p:cNvPr id="16" name="Text Box 21"/>
              <p:cNvSpPr txBox="1">
                <a:spLocks noChangeArrowheads="1"/>
              </p:cNvSpPr>
              <p:nvPr/>
            </p:nvSpPr>
            <p:spPr bwMode="auto">
              <a:xfrm>
                <a:off x="198" y="1605"/>
                <a:ext cx="33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solidFill>
                      <a:srgbClr val="009900"/>
                    </a:solidFill>
                  </a:rPr>
                  <a:t>e</a:t>
                </a:r>
                <a:r>
                  <a:rPr lang="en-US" sz="1800" baseline="30000">
                    <a:solidFill>
                      <a:srgbClr val="009900"/>
                    </a:solidFill>
                    <a:cs typeface="Times New Roman" charset="0"/>
                  </a:rPr>
                  <a:t>–</a:t>
                </a:r>
                <a:r>
                  <a:rPr lang="en-US" sz="1800">
                    <a:solidFill>
                      <a:srgbClr val="009900"/>
                    </a:solidFill>
                  </a:rPr>
                  <a:t> </a:t>
                </a:r>
                <a:r>
                  <a:rPr lang="en-US" sz="1800">
                    <a:solidFill>
                      <a:srgbClr val="009900"/>
                    </a:solidFill>
                    <a:latin typeface="Symbol" charset="0"/>
                  </a:rPr>
                  <a:t>n</a:t>
                </a:r>
              </a:p>
            </p:txBody>
          </p:sp>
          <p:sp>
            <p:nvSpPr>
              <p:cNvPr id="17" name="Line 22"/>
              <p:cNvSpPr>
                <a:spLocks noChangeShapeType="1"/>
              </p:cNvSpPr>
              <p:nvPr/>
            </p:nvSpPr>
            <p:spPr bwMode="auto">
              <a:xfrm>
                <a:off x="400" y="1680"/>
                <a:ext cx="86"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
        <p:nvSpPr>
          <p:cNvPr id="22" name="Text Box 24"/>
          <p:cNvSpPr txBox="1">
            <a:spLocks noChangeArrowheads="1"/>
          </p:cNvSpPr>
          <p:nvPr/>
        </p:nvSpPr>
        <p:spPr bwMode="auto">
          <a:xfrm>
            <a:off x="5558536" y="2978588"/>
            <a:ext cx="3200400"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0"/>
              <a:t>(until a stable or long lifetime</a:t>
            </a:r>
          </a:p>
          <a:p>
            <a:pPr>
              <a:lnSpc>
                <a:spcPct val="85000"/>
              </a:lnSpc>
            </a:pPr>
            <a:r>
              <a:rPr lang="en-US" sz="2000" b="0"/>
              <a:t>  nucleus is reached)</a:t>
            </a:r>
          </a:p>
        </p:txBody>
      </p:sp>
      <p:sp>
        <p:nvSpPr>
          <p:cNvPr id="23" name="AutoShape 25"/>
          <p:cNvSpPr>
            <a:spLocks noChangeArrowheads="1"/>
          </p:cNvSpPr>
          <p:nvPr/>
        </p:nvSpPr>
        <p:spPr bwMode="auto">
          <a:xfrm>
            <a:off x="240411" y="2564250"/>
            <a:ext cx="533400" cy="228600"/>
          </a:xfrm>
          <a:prstGeom prst="rightArrow">
            <a:avLst>
              <a:gd name="adj1" fmla="val 50000"/>
              <a:gd name="adj2" fmla="val 58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4" name="Group 29"/>
          <p:cNvGrpSpPr>
            <a:grpSpLocks/>
          </p:cNvGrpSpPr>
          <p:nvPr/>
        </p:nvGrpSpPr>
        <p:grpSpPr bwMode="auto">
          <a:xfrm>
            <a:off x="621411" y="3796150"/>
            <a:ext cx="3719513" cy="457200"/>
            <a:chOff x="336" y="1916"/>
            <a:chExt cx="2343" cy="288"/>
          </a:xfrm>
        </p:grpSpPr>
        <p:sp>
          <p:nvSpPr>
            <p:cNvPr id="25" name="Text Box 26"/>
            <p:cNvSpPr txBox="1">
              <a:spLocks noChangeArrowheads="1"/>
            </p:cNvSpPr>
            <p:nvPr/>
          </p:nvSpPr>
          <p:spPr bwMode="auto">
            <a:xfrm>
              <a:off x="336" y="1916"/>
              <a:ext cx="234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accent2"/>
                  </a:solidFill>
                </a:rPr>
                <a:t>On average, 6 </a:t>
              </a:r>
              <a:r>
                <a:rPr lang="en-US">
                  <a:solidFill>
                    <a:schemeClr val="accent2"/>
                  </a:solidFill>
                  <a:latin typeface="Symbol" charset="0"/>
                </a:rPr>
                <a:t>n</a:t>
              </a:r>
              <a:r>
                <a:rPr lang="en-US">
                  <a:solidFill>
                    <a:schemeClr val="accent2"/>
                  </a:solidFill>
                </a:rPr>
                <a:t>  per fission</a:t>
              </a:r>
            </a:p>
          </p:txBody>
        </p:sp>
        <p:sp>
          <p:nvSpPr>
            <p:cNvPr id="26" name="Line 28"/>
            <p:cNvSpPr>
              <a:spLocks noChangeShapeType="1"/>
            </p:cNvSpPr>
            <p:nvPr/>
          </p:nvSpPr>
          <p:spPr bwMode="auto">
            <a:xfrm>
              <a:off x="1240" y="1992"/>
              <a:ext cx="96"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27" name="Group 38"/>
          <p:cNvGrpSpPr>
            <a:grpSpLocks/>
          </p:cNvGrpSpPr>
          <p:nvPr/>
        </p:nvGrpSpPr>
        <p:grpSpPr bwMode="auto">
          <a:xfrm>
            <a:off x="141870" y="4272155"/>
            <a:ext cx="8362283" cy="1430782"/>
            <a:chOff x="38" y="2314"/>
            <a:chExt cx="5900" cy="1101"/>
          </a:xfrm>
        </p:grpSpPr>
        <p:grpSp>
          <p:nvGrpSpPr>
            <p:cNvPr id="28" name="Group 34"/>
            <p:cNvGrpSpPr>
              <a:grpSpLocks/>
            </p:cNvGrpSpPr>
            <p:nvPr/>
          </p:nvGrpSpPr>
          <p:grpSpPr bwMode="auto">
            <a:xfrm>
              <a:off x="38" y="2314"/>
              <a:ext cx="5900" cy="1020"/>
              <a:chOff x="38" y="2170"/>
              <a:chExt cx="5900" cy="1020"/>
            </a:xfrm>
          </p:grpSpPr>
          <p:graphicFrame>
            <p:nvGraphicFramePr>
              <p:cNvPr id="30" name="Object 30"/>
              <p:cNvGraphicFramePr>
                <a:graphicFrameLocks noChangeAspect="1"/>
              </p:cNvGraphicFramePr>
              <p:nvPr>
                <p:extLst>
                  <p:ext uri="{D42A27DB-BD31-4B8C-83A1-F6EECF244321}">
                    <p14:modId xmlns:p14="http://schemas.microsoft.com/office/powerpoint/2010/main" val="83080011"/>
                  </p:ext>
                </p:extLst>
              </p:nvPr>
            </p:nvGraphicFramePr>
            <p:xfrm>
              <a:off x="367" y="2170"/>
              <a:ext cx="5571" cy="603"/>
            </p:xfrm>
            <a:graphic>
              <a:graphicData uri="http://schemas.openxmlformats.org/presentationml/2006/ole">
                <mc:AlternateContent xmlns:mc="http://schemas.openxmlformats.org/markup-compatibility/2006">
                  <mc:Choice xmlns:v="urn:schemas-microsoft-com:vml" Requires="v">
                    <p:oleObj spid="_x0000_s62627" name="Equation" r:id="rId3" imgW="4228920" imgH="457200" progId="Equation.3">
                      <p:embed/>
                    </p:oleObj>
                  </mc:Choice>
                  <mc:Fallback>
                    <p:oleObj name="Equation" r:id="rId3" imgW="422892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 y="2170"/>
                            <a:ext cx="5571" cy="603"/>
                          </a:xfrm>
                          <a:prstGeom prst="rect">
                            <a:avLst/>
                          </a:prstGeom>
                          <a:noFill/>
                          <a:ln>
                            <a:noFill/>
                          </a:ln>
                          <a:effectLst/>
                          <a:extLst/>
                        </p:spPr>
                      </p:pic>
                    </p:oleObj>
                  </mc:Fallback>
                </mc:AlternateContent>
              </a:graphicData>
            </a:graphic>
          </p:graphicFrame>
          <p:sp>
            <p:nvSpPr>
              <p:cNvPr id="31" name="Text Box 31"/>
              <p:cNvSpPr txBox="1">
                <a:spLocks noChangeArrowheads="1"/>
              </p:cNvSpPr>
              <p:nvPr/>
            </p:nvSpPr>
            <p:spPr bwMode="auto">
              <a:xfrm>
                <a:off x="38" y="2937"/>
                <a:ext cx="221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i="1"/>
                  <a:t>P</a:t>
                </a:r>
                <a:r>
                  <a:rPr lang="en-US" sz="1600" i="1" baseline="-25000"/>
                  <a:t>t</a:t>
                </a:r>
                <a:r>
                  <a:rPr lang="en-US"/>
                  <a:t>: reactor thermal power [W]</a:t>
                </a:r>
              </a:p>
            </p:txBody>
          </p:sp>
          <p:sp>
            <p:nvSpPr>
              <p:cNvPr id="32" name="AutoShape 32"/>
              <p:cNvSpPr>
                <a:spLocks/>
              </p:cNvSpPr>
              <p:nvPr/>
            </p:nvSpPr>
            <p:spPr bwMode="auto">
              <a:xfrm rot="5400000">
                <a:off x="3664" y="2448"/>
                <a:ext cx="144" cy="816"/>
              </a:xfrm>
              <a:prstGeom prst="rightBrace">
                <a:avLst>
                  <a:gd name="adj1" fmla="val 47222"/>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600"/>
              </a:p>
            </p:txBody>
          </p:sp>
        </p:grpSp>
        <p:sp>
          <p:nvSpPr>
            <p:cNvPr id="29" name="Text Box 33"/>
            <p:cNvSpPr txBox="1">
              <a:spLocks noChangeArrowheads="1"/>
            </p:cNvSpPr>
            <p:nvPr/>
          </p:nvSpPr>
          <p:spPr bwMode="auto">
            <a:xfrm>
              <a:off x="3251" y="3072"/>
              <a:ext cx="1011"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400" b="0" dirty="0"/>
                <a:t>conversion factor</a:t>
              </a:r>
            </a:p>
            <a:p>
              <a:pPr algn="ctr">
                <a:lnSpc>
                  <a:spcPct val="85000"/>
                </a:lnSpc>
              </a:pPr>
              <a:r>
                <a:rPr lang="en-US" sz="1400" b="0" dirty="0"/>
                <a:t>MeV </a:t>
              </a:r>
              <a:r>
                <a:rPr lang="en-US" sz="1400" b="0" dirty="0">
                  <a:sym typeface="Symbol" charset="0"/>
                </a:rPr>
                <a:t> J</a:t>
              </a:r>
              <a:endParaRPr lang="en-US" sz="1400" b="0" dirty="0"/>
            </a:p>
          </p:txBody>
        </p:sp>
      </p:grpSp>
      <p:grpSp>
        <p:nvGrpSpPr>
          <p:cNvPr id="33" name="Group 40"/>
          <p:cNvGrpSpPr>
            <a:grpSpLocks/>
          </p:cNvGrpSpPr>
          <p:nvPr/>
        </p:nvGrpSpPr>
        <p:grpSpPr bwMode="auto">
          <a:xfrm>
            <a:off x="316611" y="5977575"/>
            <a:ext cx="8702675" cy="822325"/>
            <a:chOff x="144" y="3408"/>
            <a:chExt cx="5482" cy="518"/>
          </a:xfrm>
        </p:grpSpPr>
        <p:grpSp>
          <p:nvGrpSpPr>
            <p:cNvPr id="34" name="Group 37"/>
            <p:cNvGrpSpPr>
              <a:grpSpLocks/>
            </p:cNvGrpSpPr>
            <p:nvPr/>
          </p:nvGrpSpPr>
          <p:grpSpPr bwMode="auto">
            <a:xfrm>
              <a:off x="144" y="3408"/>
              <a:ext cx="5482" cy="518"/>
              <a:chOff x="144" y="3312"/>
              <a:chExt cx="5482" cy="518"/>
            </a:xfrm>
          </p:grpSpPr>
          <p:sp>
            <p:nvSpPr>
              <p:cNvPr id="36" name="Text Box 35"/>
              <p:cNvSpPr txBox="1">
                <a:spLocks noChangeArrowheads="1"/>
              </p:cNvSpPr>
              <p:nvPr/>
            </p:nvSpPr>
            <p:spPr bwMode="auto">
              <a:xfrm>
                <a:off x="144" y="3312"/>
                <a:ext cx="548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FF0000"/>
                    </a:solidFill>
                  </a:rPr>
                  <a:t>For a typical reactor: </a:t>
                </a:r>
                <a:r>
                  <a:rPr lang="en-US" i="1" dirty="0" err="1">
                    <a:solidFill>
                      <a:srgbClr val="FF0000"/>
                    </a:solidFill>
                  </a:rPr>
                  <a:t>P</a:t>
                </a:r>
                <a:r>
                  <a:rPr lang="en-US" i="1" baseline="-25000" dirty="0" err="1">
                    <a:solidFill>
                      <a:srgbClr val="FF0000"/>
                    </a:solidFill>
                  </a:rPr>
                  <a:t>t</a:t>
                </a:r>
                <a:r>
                  <a:rPr lang="en-US" dirty="0">
                    <a:solidFill>
                      <a:srgbClr val="FF0000"/>
                    </a:solidFill>
                  </a:rPr>
                  <a:t> = </a:t>
                </a:r>
                <a:r>
                  <a:rPr lang="en-US" dirty="0">
                    <a:solidFill>
                      <a:srgbClr val="FF0000"/>
                    </a:solidFill>
                    <a:latin typeface="Symbol" charset="0"/>
                  </a:rPr>
                  <a:t>3 </a:t>
                </a:r>
                <a:r>
                  <a:rPr lang="en-US" dirty="0">
                    <a:solidFill>
                      <a:srgbClr val="FF0000"/>
                    </a:solidFill>
                    <a:latin typeface="Arial Narrow" charset="0"/>
                  </a:rPr>
                  <a:t>x </a:t>
                </a:r>
                <a:r>
                  <a:rPr lang="en-US" dirty="0">
                    <a:solidFill>
                      <a:srgbClr val="FF0000"/>
                    </a:solidFill>
                    <a:latin typeface="Symbol" charset="0"/>
                  </a:rPr>
                  <a:t>10</a:t>
                </a:r>
                <a:r>
                  <a:rPr lang="en-US" baseline="30000" dirty="0">
                    <a:solidFill>
                      <a:srgbClr val="FF0000"/>
                    </a:solidFill>
                    <a:latin typeface="Symbol" charset="0"/>
                  </a:rPr>
                  <a:t>9</a:t>
                </a:r>
                <a:r>
                  <a:rPr lang="en-US" dirty="0">
                    <a:solidFill>
                      <a:srgbClr val="FF0000"/>
                    </a:solidFill>
                  </a:rPr>
                  <a:t> W  </a:t>
                </a:r>
                <a:r>
                  <a:rPr lang="en-US" dirty="0">
                    <a:solidFill>
                      <a:srgbClr val="FF0000"/>
                    </a:solidFill>
                    <a:sym typeface="Symbol" charset="0"/>
                  </a:rPr>
                  <a:t></a:t>
                </a:r>
                <a:r>
                  <a:rPr lang="en-US" dirty="0">
                    <a:solidFill>
                      <a:srgbClr val="FF0000"/>
                    </a:solidFill>
                  </a:rPr>
                  <a:t>   </a:t>
                </a:r>
                <a:r>
                  <a:rPr lang="en-US" dirty="0">
                    <a:solidFill>
                      <a:srgbClr val="FF0000"/>
                    </a:solidFill>
                    <a:latin typeface="Symbol" charset="0"/>
                  </a:rPr>
                  <a:t>5.6</a:t>
                </a:r>
                <a:r>
                  <a:rPr lang="en-US" dirty="0">
                    <a:solidFill>
                      <a:srgbClr val="FF0000"/>
                    </a:solidFill>
                  </a:rPr>
                  <a:t> </a:t>
                </a:r>
                <a:r>
                  <a:rPr lang="en-US" dirty="0">
                    <a:solidFill>
                      <a:srgbClr val="FF0000"/>
                    </a:solidFill>
                    <a:latin typeface="Arial Narrow" charset="0"/>
                  </a:rPr>
                  <a:t>x</a:t>
                </a:r>
                <a:r>
                  <a:rPr lang="en-US" dirty="0">
                    <a:solidFill>
                      <a:srgbClr val="FF0000"/>
                    </a:solidFill>
                  </a:rPr>
                  <a:t> </a:t>
                </a:r>
                <a:r>
                  <a:rPr lang="en-US" dirty="0">
                    <a:solidFill>
                      <a:srgbClr val="FF0000"/>
                    </a:solidFill>
                    <a:latin typeface="Symbol" charset="0"/>
                  </a:rPr>
                  <a:t>10</a:t>
                </a:r>
                <a:r>
                  <a:rPr lang="en-US" baseline="30000" dirty="0">
                    <a:solidFill>
                      <a:srgbClr val="FF0000"/>
                    </a:solidFill>
                    <a:latin typeface="Symbol" charset="0"/>
                  </a:rPr>
                  <a:t>20</a:t>
                </a:r>
                <a:r>
                  <a:rPr lang="en-US" dirty="0">
                    <a:solidFill>
                      <a:srgbClr val="FF0000"/>
                    </a:solidFill>
                  </a:rPr>
                  <a:t> </a:t>
                </a:r>
                <a:r>
                  <a:rPr lang="en-US" dirty="0">
                    <a:solidFill>
                      <a:srgbClr val="FF0000"/>
                    </a:solidFill>
                    <a:latin typeface="Symbol" charset="0"/>
                  </a:rPr>
                  <a:t>n /</a:t>
                </a:r>
                <a:r>
                  <a:rPr lang="en-US" dirty="0">
                    <a:solidFill>
                      <a:srgbClr val="FF0000"/>
                    </a:solidFill>
                  </a:rPr>
                  <a:t> s (isotropic)</a:t>
                </a:r>
              </a:p>
              <a:p>
                <a:r>
                  <a:rPr lang="en-US" dirty="0">
                    <a:solidFill>
                      <a:srgbClr val="009900"/>
                    </a:solidFill>
                  </a:rPr>
                  <a:t>Continuous  </a:t>
                </a:r>
                <a:r>
                  <a:rPr lang="en-US" dirty="0">
                    <a:solidFill>
                      <a:srgbClr val="009900"/>
                    </a:solidFill>
                    <a:latin typeface="Symbol" charset="0"/>
                  </a:rPr>
                  <a:t>n</a:t>
                </a:r>
                <a:r>
                  <a:rPr lang="en-US" dirty="0">
                    <a:solidFill>
                      <a:srgbClr val="009900"/>
                    </a:solidFill>
                  </a:rPr>
                  <a:t> energy spectrum – average energy  </a:t>
                </a:r>
                <a:r>
                  <a:rPr lang="en-US" dirty="0">
                    <a:solidFill>
                      <a:srgbClr val="009900"/>
                    </a:solidFill>
                    <a:cs typeface="Times New Roman" charset="0"/>
                  </a:rPr>
                  <a:t>~</a:t>
                </a:r>
                <a:r>
                  <a:rPr lang="en-US" dirty="0">
                    <a:solidFill>
                      <a:srgbClr val="009900"/>
                    </a:solidFill>
                    <a:latin typeface="Symbol" charset="0"/>
                  </a:rPr>
                  <a:t>3</a:t>
                </a:r>
                <a:r>
                  <a:rPr lang="en-US" dirty="0">
                    <a:solidFill>
                      <a:srgbClr val="009900"/>
                    </a:solidFill>
                  </a:rPr>
                  <a:t> MeV </a:t>
                </a:r>
              </a:p>
            </p:txBody>
          </p:sp>
          <p:sp>
            <p:nvSpPr>
              <p:cNvPr id="37" name="Line 36"/>
              <p:cNvSpPr>
                <a:spLocks noChangeShapeType="1"/>
              </p:cNvSpPr>
              <p:nvPr/>
            </p:nvSpPr>
            <p:spPr bwMode="auto">
              <a:xfrm>
                <a:off x="3068" y="3385"/>
                <a:ext cx="9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5" name="Line 39"/>
            <p:cNvSpPr>
              <a:spLocks noChangeShapeType="1"/>
            </p:cNvSpPr>
            <p:nvPr/>
          </p:nvSpPr>
          <p:spPr bwMode="auto">
            <a:xfrm>
              <a:off x="936" y="3655"/>
              <a:ext cx="96"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38" name="TextBox 37"/>
          <p:cNvSpPr txBox="1"/>
          <p:nvPr/>
        </p:nvSpPr>
        <p:spPr>
          <a:xfrm>
            <a:off x="88011" y="985847"/>
            <a:ext cx="3360302" cy="369332"/>
          </a:xfrm>
          <a:prstGeom prst="rect">
            <a:avLst/>
          </a:prstGeom>
          <a:noFill/>
        </p:spPr>
        <p:txBody>
          <a:bodyPr wrap="none" rtlCol="0">
            <a:spAutoFit/>
          </a:bodyPr>
          <a:lstStyle/>
          <a:p>
            <a:r>
              <a:rPr lang="en-US" dirty="0" smtClean="0"/>
              <a:t>Very intense antineutrino sources</a:t>
            </a:r>
            <a:endParaRPr lang="en-US" dirty="0"/>
          </a:p>
        </p:txBody>
      </p:sp>
    </p:spTree>
    <p:extLst>
      <p:ext uri="{BB962C8B-B14F-4D97-AF65-F5344CB8AC3E}">
        <p14:creationId xmlns:p14="http://schemas.microsoft.com/office/powerpoint/2010/main" val="39572966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childTnLst>
                          </p:cTn>
                        </p:par>
                        <p:par>
                          <p:cTn id="17" fill="hold">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1+#ppt_w/2"/>
                                          </p:val>
                                        </p:tav>
                                        <p:tav tm="100000">
                                          <p:val>
                                            <p:strVal val="#ppt_x"/>
                                          </p:val>
                                        </p:tav>
                                      </p:tavLst>
                                    </p:anim>
                                    <p:anim calcmode="lin" valueType="num">
                                      <p:cBhvr additive="base">
                                        <p:cTn id="21" dur="500" fill="hold"/>
                                        <p:tgtEl>
                                          <p:spTgt spid="22"/>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 presetClass="entr" presetSubtype="8" fill="hold" nodeType="afterEffect">
                                  <p:stCondLst>
                                    <p:cond delay="200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7"/>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499"/>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22" grpId="0" autoUpdateAnimBg="0"/>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neutrino detection</a:t>
            </a:r>
            <a:endParaRPr lang="en-US" dirty="0"/>
          </a:p>
        </p:txBody>
      </p:sp>
      <p:sp>
        <p:nvSpPr>
          <p:cNvPr id="3" name="Content Placeholder 2"/>
          <p:cNvSpPr>
            <a:spLocks noGrp="1"/>
          </p:cNvSpPr>
          <p:nvPr>
            <p:ph idx="1"/>
          </p:nvPr>
        </p:nvSpPr>
        <p:spPr>
          <a:xfrm>
            <a:off x="178368" y="906691"/>
            <a:ext cx="6332333" cy="662160"/>
          </a:xfrm>
        </p:spPr>
        <p:txBody>
          <a:bodyPr>
            <a:noAutofit/>
          </a:bodyPr>
          <a:lstStyle/>
          <a:p>
            <a:pPr marL="118872" indent="0">
              <a:buNone/>
            </a:pPr>
            <a:r>
              <a:rPr lang="en-US" sz="1800" dirty="0" smtClean="0"/>
              <a:t>Idea from </a:t>
            </a:r>
            <a:r>
              <a:rPr lang="en-US" sz="1800" dirty="0" smtClean="0"/>
              <a:t>F. </a:t>
            </a:r>
            <a:r>
              <a:rPr lang="en-US" sz="1800" dirty="0" err="1" smtClean="0"/>
              <a:t>Reines</a:t>
            </a:r>
            <a:r>
              <a:rPr lang="en-US" sz="1800" dirty="0"/>
              <a:t> </a:t>
            </a:r>
            <a:r>
              <a:rPr lang="en-US" sz="1800" dirty="0" smtClean="0"/>
              <a:t>and C.</a:t>
            </a:r>
            <a:r>
              <a:rPr lang="en-US" sz="1800" dirty="0" smtClean="0"/>
              <a:t> </a:t>
            </a:r>
            <a:r>
              <a:rPr lang="en-US" sz="1800" dirty="0"/>
              <a:t>Cowan </a:t>
            </a:r>
            <a:r>
              <a:rPr lang="en-US" sz="1800" dirty="0" smtClean="0"/>
              <a:t>to use </a:t>
            </a:r>
            <a:r>
              <a:rPr lang="en-US" sz="1800" dirty="0" smtClean="0"/>
              <a:t>the </a:t>
            </a:r>
            <a:r>
              <a:rPr lang="en-US" sz="1800" dirty="0" smtClean="0"/>
              <a:t>pulse of huge neutrino flux coming out of a nuclear reactors, 1953</a:t>
            </a:r>
            <a:endParaRPr lang="en-US" sz="1800" dirty="0"/>
          </a:p>
        </p:txBody>
      </p:sp>
      <p:pic>
        <p:nvPicPr>
          <p:cNvPr id="6" name="Picture 4" descr="C:\Documents and Settings\dilella\Work-space\Lectures\Figures\Neutrinos\Reactors\nue_det_principl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4268" y="2218237"/>
            <a:ext cx="3324527" cy="243917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9"/>
          <p:cNvGrpSpPr>
            <a:grpSpLocks/>
          </p:cNvGrpSpPr>
          <p:nvPr/>
        </p:nvGrpSpPr>
        <p:grpSpPr bwMode="auto">
          <a:xfrm>
            <a:off x="887124" y="1534387"/>
            <a:ext cx="1789113" cy="396875"/>
            <a:chOff x="0" y="528"/>
            <a:chExt cx="1127" cy="250"/>
          </a:xfrm>
        </p:grpSpPr>
        <p:sp>
          <p:nvSpPr>
            <p:cNvPr id="8" name="Text Box 7"/>
            <p:cNvSpPr txBox="1">
              <a:spLocks noChangeArrowheads="1"/>
            </p:cNvSpPr>
            <p:nvPr/>
          </p:nvSpPr>
          <p:spPr bwMode="auto">
            <a:xfrm>
              <a:off x="0" y="528"/>
              <a:ext cx="11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t> </a:t>
              </a:r>
              <a:r>
                <a:rPr lang="en-US" sz="2000" dirty="0">
                  <a:latin typeface="Symbol" charset="0"/>
                </a:rPr>
                <a:t>n</a:t>
              </a:r>
              <a:r>
                <a:rPr lang="en-US" sz="2000" dirty="0"/>
                <a:t> + p </a:t>
              </a:r>
              <a:r>
                <a:rPr lang="en-US" sz="2000" dirty="0">
                  <a:sym typeface="Symbol" charset="0"/>
                </a:rPr>
                <a:t> </a:t>
              </a:r>
              <a:r>
                <a:rPr lang="en-US" sz="2000" dirty="0"/>
                <a:t>e</a:t>
              </a:r>
              <a:r>
                <a:rPr lang="en-US" sz="2000" baseline="30000" dirty="0"/>
                <a:t>+</a:t>
              </a:r>
              <a:r>
                <a:rPr lang="en-US" sz="2000" dirty="0"/>
                <a:t> + n</a:t>
              </a:r>
            </a:p>
          </p:txBody>
        </p:sp>
        <p:sp>
          <p:nvSpPr>
            <p:cNvPr id="9" name="Line 8"/>
            <p:cNvSpPr>
              <a:spLocks noChangeShapeType="1"/>
            </p:cNvSpPr>
            <p:nvPr/>
          </p:nvSpPr>
          <p:spPr bwMode="auto">
            <a:xfrm>
              <a:off x="92" y="604"/>
              <a:ext cx="10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0" name="Text Box 10"/>
          <p:cNvSpPr txBox="1">
            <a:spLocks noChangeArrowheads="1"/>
          </p:cNvSpPr>
          <p:nvPr/>
        </p:nvSpPr>
        <p:spPr bwMode="auto">
          <a:xfrm>
            <a:off x="887124" y="1971489"/>
            <a:ext cx="4951245" cy="611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Clr>
                <a:srgbClr val="D60093"/>
              </a:buClr>
              <a:buFont typeface="Wingdings" charset="0"/>
              <a:buChar char="§"/>
            </a:pPr>
            <a:r>
              <a:rPr lang="en-US" sz="1800" dirty="0"/>
              <a:t> </a:t>
            </a:r>
            <a:r>
              <a:rPr lang="en-US" sz="1800" dirty="0">
                <a:solidFill>
                  <a:srgbClr val="D60093"/>
                </a:solidFill>
              </a:rPr>
              <a:t>detect </a:t>
            </a:r>
            <a:r>
              <a:rPr lang="en-US" sz="1800" dirty="0">
                <a:solidFill>
                  <a:srgbClr val="D60093"/>
                </a:solidFill>
                <a:latin typeface="Symbol" charset="0"/>
              </a:rPr>
              <a:t>0.5</a:t>
            </a:r>
            <a:r>
              <a:rPr lang="en-US" sz="1800" dirty="0">
                <a:solidFill>
                  <a:srgbClr val="D60093"/>
                </a:solidFill>
              </a:rPr>
              <a:t> MeV </a:t>
            </a:r>
            <a:r>
              <a:rPr lang="en-US" sz="1800" dirty="0">
                <a:solidFill>
                  <a:srgbClr val="D60093"/>
                </a:solidFill>
                <a:latin typeface="Symbol" charset="0"/>
              </a:rPr>
              <a:t>g</a:t>
            </a:r>
            <a:r>
              <a:rPr lang="en-US" sz="1800" dirty="0">
                <a:solidFill>
                  <a:srgbClr val="D60093"/>
                </a:solidFill>
              </a:rPr>
              <a:t>-rays from </a:t>
            </a:r>
            <a:r>
              <a:rPr lang="en-US" sz="1800" dirty="0" err="1">
                <a:solidFill>
                  <a:srgbClr val="D60093"/>
                </a:solidFill>
              </a:rPr>
              <a:t>e</a:t>
            </a:r>
            <a:r>
              <a:rPr lang="en-US" sz="2000" baseline="30000" dirty="0" err="1">
                <a:solidFill>
                  <a:srgbClr val="D60093"/>
                </a:solidFill>
              </a:rPr>
              <a:t>+</a:t>
            </a:r>
            <a:r>
              <a:rPr lang="en-US" sz="1800" dirty="0" err="1">
                <a:solidFill>
                  <a:srgbClr val="D60093"/>
                </a:solidFill>
              </a:rPr>
              <a:t>e</a:t>
            </a:r>
            <a:r>
              <a:rPr lang="en-US" sz="2000" baseline="30000" dirty="0">
                <a:solidFill>
                  <a:srgbClr val="D60093"/>
                </a:solidFill>
                <a:cs typeface="Times New Roman" charset="0"/>
              </a:rPr>
              <a:t>–</a:t>
            </a:r>
            <a:r>
              <a:rPr lang="en-US" sz="1800" dirty="0">
                <a:solidFill>
                  <a:srgbClr val="D60093"/>
                </a:solidFill>
              </a:rPr>
              <a:t> </a:t>
            </a:r>
            <a:r>
              <a:rPr lang="en-US" sz="1800" dirty="0">
                <a:solidFill>
                  <a:srgbClr val="D60093"/>
                </a:solidFill>
                <a:sym typeface="Symbol" charset="0"/>
              </a:rPr>
              <a:t> </a:t>
            </a:r>
            <a:r>
              <a:rPr lang="en-US" sz="1800" dirty="0">
                <a:solidFill>
                  <a:srgbClr val="D60093"/>
                </a:solidFill>
                <a:latin typeface="Symbol" charset="0"/>
                <a:sym typeface="Symbol" charset="0"/>
              </a:rPr>
              <a:t>g </a:t>
            </a:r>
            <a:r>
              <a:rPr lang="en-US" sz="1800" dirty="0" smtClean="0">
                <a:solidFill>
                  <a:srgbClr val="D60093"/>
                </a:solidFill>
                <a:latin typeface="Symbol" charset="0"/>
                <a:sym typeface="Symbol" charset="0"/>
              </a:rPr>
              <a:t>g</a:t>
            </a:r>
            <a:endParaRPr lang="en-US" sz="1800" dirty="0" smtClean="0">
              <a:solidFill>
                <a:srgbClr val="D60093"/>
              </a:solidFill>
              <a:latin typeface="Symbol" charset="0"/>
            </a:endParaRPr>
          </a:p>
          <a:p>
            <a:pPr>
              <a:lnSpc>
                <a:spcPct val="85000"/>
              </a:lnSpc>
              <a:buClr>
                <a:srgbClr val="D60093"/>
              </a:buClr>
              <a:buFont typeface="Wingdings" charset="0"/>
              <a:buNone/>
            </a:pPr>
            <a:r>
              <a:rPr lang="en-US" sz="1800" dirty="0" smtClean="0">
                <a:solidFill>
                  <a:srgbClr val="D60093"/>
                </a:solidFill>
              </a:rPr>
              <a:t>   (</a:t>
            </a:r>
            <a:r>
              <a:rPr lang="en-US" sz="1800" i="1" dirty="0" smtClean="0">
                <a:solidFill>
                  <a:srgbClr val="D60093"/>
                </a:solidFill>
              </a:rPr>
              <a:t>t</a:t>
            </a:r>
            <a:r>
              <a:rPr lang="en-US" sz="1800" dirty="0" smtClean="0">
                <a:solidFill>
                  <a:srgbClr val="D60093"/>
                </a:solidFill>
              </a:rPr>
              <a:t> = </a:t>
            </a:r>
            <a:r>
              <a:rPr lang="en-US" sz="1800" dirty="0" smtClean="0">
                <a:solidFill>
                  <a:srgbClr val="D60093"/>
                </a:solidFill>
                <a:latin typeface="Symbol" charset="0"/>
              </a:rPr>
              <a:t>0</a:t>
            </a:r>
            <a:r>
              <a:rPr lang="en-US" sz="1800" dirty="0" smtClean="0">
                <a:solidFill>
                  <a:srgbClr val="D60093"/>
                </a:solidFill>
              </a:rPr>
              <a:t>)</a:t>
            </a:r>
            <a:endParaRPr lang="en-US" sz="1800" dirty="0">
              <a:solidFill>
                <a:srgbClr val="D60093"/>
              </a:solidFill>
            </a:endParaRPr>
          </a:p>
        </p:txBody>
      </p:sp>
      <p:sp>
        <p:nvSpPr>
          <p:cNvPr id="11" name="Text Box 11"/>
          <p:cNvSpPr txBox="1">
            <a:spLocks noChangeArrowheads="1"/>
          </p:cNvSpPr>
          <p:nvPr/>
        </p:nvSpPr>
        <p:spPr bwMode="auto">
          <a:xfrm>
            <a:off x="7140082" y="2867616"/>
            <a:ext cx="15312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600" i="1" dirty="0">
                <a:solidFill>
                  <a:srgbClr val="D60093"/>
                </a:solidFill>
              </a:rPr>
              <a:t>E</a:t>
            </a:r>
            <a:r>
              <a:rPr lang="en-US" baseline="-25000" dirty="0">
                <a:solidFill>
                  <a:srgbClr val="D60093"/>
                </a:solidFill>
                <a:latin typeface="Symbol" charset="0"/>
              </a:rPr>
              <a:t>g</a:t>
            </a:r>
            <a:r>
              <a:rPr lang="en-US" sz="1600" dirty="0">
                <a:solidFill>
                  <a:srgbClr val="D60093"/>
                </a:solidFill>
              </a:rPr>
              <a:t> = </a:t>
            </a:r>
            <a:r>
              <a:rPr lang="en-US" sz="1600" dirty="0">
                <a:solidFill>
                  <a:srgbClr val="D60093"/>
                </a:solidFill>
                <a:latin typeface="Symbol" charset="0"/>
              </a:rPr>
              <a:t>0.5</a:t>
            </a:r>
            <a:r>
              <a:rPr lang="en-US" sz="1600" dirty="0">
                <a:solidFill>
                  <a:srgbClr val="D60093"/>
                </a:solidFill>
              </a:rPr>
              <a:t> MeV</a:t>
            </a:r>
          </a:p>
        </p:txBody>
      </p:sp>
      <p:sp>
        <p:nvSpPr>
          <p:cNvPr id="12" name="Text Box 13"/>
          <p:cNvSpPr txBox="1">
            <a:spLocks noChangeArrowheads="1"/>
          </p:cNvSpPr>
          <p:nvPr/>
        </p:nvSpPr>
        <p:spPr bwMode="auto">
          <a:xfrm>
            <a:off x="866474" y="2538573"/>
            <a:ext cx="4109268" cy="847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Clr>
                <a:srgbClr val="D60093"/>
              </a:buClr>
              <a:buFont typeface="Wingdings" charset="0"/>
              <a:buChar char="§"/>
            </a:pPr>
            <a:r>
              <a:rPr lang="en-US" sz="1800" dirty="0"/>
              <a:t> </a:t>
            </a:r>
            <a:r>
              <a:rPr lang="en-US" sz="1800" dirty="0">
                <a:solidFill>
                  <a:srgbClr val="D60093"/>
                </a:solidFill>
              </a:rPr>
              <a:t>neutron </a:t>
            </a:r>
            <a:r>
              <a:rPr lang="en-US" dirty="0" smtClean="0">
                <a:solidFill>
                  <a:srgbClr val="D60093"/>
                </a:solidFill>
                <a:latin typeface="Arial"/>
              </a:rPr>
              <a:t>“</a:t>
            </a:r>
            <a:r>
              <a:rPr lang="en-US" sz="1800" dirty="0" err="1" smtClean="0">
                <a:solidFill>
                  <a:srgbClr val="D60093"/>
                </a:solidFill>
              </a:rPr>
              <a:t>thermalization</a:t>
            </a:r>
            <a:r>
              <a:rPr lang="en-US" dirty="0" smtClean="0">
                <a:solidFill>
                  <a:srgbClr val="D60093"/>
                </a:solidFill>
                <a:latin typeface="Arial"/>
              </a:rPr>
              <a:t>” </a:t>
            </a:r>
            <a:r>
              <a:rPr lang="en-US" sz="1800" dirty="0" smtClean="0">
                <a:solidFill>
                  <a:srgbClr val="D60093"/>
                </a:solidFill>
              </a:rPr>
              <a:t>followed</a:t>
            </a:r>
            <a:endParaRPr lang="en-US" sz="1800" dirty="0">
              <a:solidFill>
                <a:srgbClr val="D60093"/>
              </a:solidFill>
            </a:endParaRPr>
          </a:p>
          <a:p>
            <a:pPr>
              <a:lnSpc>
                <a:spcPct val="85000"/>
              </a:lnSpc>
              <a:buClr>
                <a:srgbClr val="D60093"/>
              </a:buClr>
              <a:buFont typeface="Wingdings" charset="0"/>
              <a:buNone/>
            </a:pPr>
            <a:r>
              <a:rPr lang="en-US" sz="1800" dirty="0">
                <a:solidFill>
                  <a:srgbClr val="D60093"/>
                </a:solidFill>
              </a:rPr>
              <a:t>   by capture in Cd nuclei </a:t>
            </a:r>
            <a:r>
              <a:rPr lang="en-US" sz="1800" dirty="0">
                <a:solidFill>
                  <a:srgbClr val="D60093"/>
                </a:solidFill>
                <a:sym typeface="Symbol" charset="0"/>
              </a:rPr>
              <a:t> emission</a:t>
            </a:r>
          </a:p>
          <a:p>
            <a:pPr>
              <a:lnSpc>
                <a:spcPct val="85000"/>
              </a:lnSpc>
              <a:buClr>
                <a:srgbClr val="D60093"/>
              </a:buClr>
              <a:buFont typeface="Wingdings" charset="0"/>
              <a:buNone/>
            </a:pPr>
            <a:r>
              <a:rPr lang="en-US" sz="1800" dirty="0">
                <a:solidFill>
                  <a:srgbClr val="D60093"/>
                </a:solidFill>
                <a:sym typeface="Symbol" charset="0"/>
              </a:rPr>
              <a:t>   of delayed </a:t>
            </a:r>
            <a:r>
              <a:rPr lang="en-US" sz="1800" dirty="0">
                <a:solidFill>
                  <a:srgbClr val="D60093"/>
                </a:solidFill>
                <a:latin typeface="Symbol" charset="0"/>
              </a:rPr>
              <a:t>g</a:t>
            </a:r>
            <a:r>
              <a:rPr lang="en-US" sz="1800" dirty="0">
                <a:solidFill>
                  <a:srgbClr val="D60093"/>
                </a:solidFill>
              </a:rPr>
              <a:t>-rays (average delay </a:t>
            </a:r>
            <a:r>
              <a:rPr lang="en-US" sz="1800" dirty="0">
                <a:solidFill>
                  <a:srgbClr val="D60093"/>
                </a:solidFill>
                <a:cs typeface="Times New Roman" charset="0"/>
              </a:rPr>
              <a:t>~</a:t>
            </a:r>
            <a:r>
              <a:rPr lang="en-US" sz="1800" dirty="0">
                <a:solidFill>
                  <a:srgbClr val="D60093"/>
                </a:solidFill>
                <a:latin typeface="Symbol" charset="0"/>
              </a:rPr>
              <a:t>30</a:t>
            </a:r>
            <a:r>
              <a:rPr lang="en-US" sz="1800" dirty="0">
                <a:solidFill>
                  <a:srgbClr val="D60093"/>
                </a:solidFill>
              </a:rPr>
              <a:t> </a:t>
            </a:r>
            <a:r>
              <a:rPr lang="en-US" sz="1800" dirty="0" err="1">
                <a:solidFill>
                  <a:srgbClr val="D60093"/>
                </a:solidFill>
                <a:latin typeface="Symbol" charset="0"/>
              </a:rPr>
              <a:t>m</a:t>
            </a:r>
            <a:r>
              <a:rPr lang="en-US" sz="1800" dirty="0" err="1">
                <a:solidFill>
                  <a:srgbClr val="D60093"/>
                </a:solidFill>
              </a:rPr>
              <a:t>s</a:t>
            </a:r>
            <a:r>
              <a:rPr lang="en-US" sz="1800" dirty="0">
                <a:solidFill>
                  <a:srgbClr val="D60093"/>
                </a:solidFill>
              </a:rPr>
              <a:t>) </a:t>
            </a:r>
          </a:p>
        </p:txBody>
      </p:sp>
      <p:sp>
        <p:nvSpPr>
          <p:cNvPr id="13" name="Text Box 27"/>
          <p:cNvSpPr txBox="1">
            <a:spLocks noChangeArrowheads="1"/>
          </p:cNvSpPr>
          <p:nvPr/>
        </p:nvSpPr>
        <p:spPr bwMode="auto">
          <a:xfrm>
            <a:off x="5111750" y="4814345"/>
            <a:ext cx="3853752" cy="1760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solidFill>
                  <a:srgbClr val="009900"/>
                </a:solidFill>
              </a:rPr>
              <a:t>Event rate at the Savannah River </a:t>
            </a:r>
          </a:p>
          <a:p>
            <a:r>
              <a:rPr lang="en-US" dirty="0">
                <a:solidFill>
                  <a:srgbClr val="009900"/>
                </a:solidFill>
              </a:rPr>
              <a:t>nuclear power plant:</a:t>
            </a:r>
          </a:p>
          <a:p>
            <a:r>
              <a:rPr lang="en-US" dirty="0">
                <a:solidFill>
                  <a:srgbClr val="009900"/>
                </a:solidFill>
              </a:rPr>
              <a:t>       </a:t>
            </a:r>
            <a:r>
              <a:rPr lang="en-US" dirty="0">
                <a:solidFill>
                  <a:srgbClr val="009900"/>
                </a:solidFill>
                <a:latin typeface="Symbol" charset="0"/>
              </a:rPr>
              <a:t>3.0  </a:t>
            </a:r>
            <a:r>
              <a:rPr lang="en-US" dirty="0">
                <a:solidFill>
                  <a:srgbClr val="009900"/>
                </a:solidFill>
                <a:latin typeface="Symbol" charset="0"/>
                <a:sym typeface="Symbol" charset="0"/>
              </a:rPr>
              <a:t></a:t>
            </a:r>
            <a:r>
              <a:rPr lang="en-US" dirty="0">
                <a:solidFill>
                  <a:srgbClr val="009900"/>
                </a:solidFill>
                <a:latin typeface="Symbol" charset="0"/>
              </a:rPr>
              <a:t>  0.2</a:t>
            </a:r>
            <a:r>
              <a:rPr lang="en-US" dirty="0">
                <a:solidFill>
                  <a:srgbClr val="009900"/>
                </a:solidFill>
              </a:rPr>
              <a:t> events</a:t>
            </a:r>
            <a:r>
              <a:rPr lang="en-US" dirty="0">
                <a:solidFill>
                  <a:srgbClr val="009900"/>
                </a:solidFill>
                <a:latin typeface="Symbol" charset="0"/>
              </a:rPr>
              <a:t> /</a:t>
            </a:r>
            <a:r>
              <a:rPr lang="en-US" dirty="0">
                <a:solidFill>
                  <a:srgbClr val="009900"/>
                </a:solidFill>
              </a:rPr>
              <a:t> hour</a:t>
            </a:r>
          </a:p>
          <a:p>
            <a:r>
              <a:rPr lang="en-US" b="0" dirty="0">
                <a:solidFill>
                  <a:srgbClr val="009900"/>
                </a:solidFill>
              </a:rPr>
              <a:t>(after </a:t>
            </a:r>
            <a:r>
              <a:rPr lang="en-US" b="0" dirty="0" smtClean="0">
                <a:solidFill>
                  <a:srgbClr val="009900"/>
                </a:solidFill>
              </a:rPr>
              <a:t>subtracting </a:t>
            </a:r>
            <a:r>
              <a:rPr lang="en-US" b="0" dirty="0">
                <a:solidFill>
                  <a:srgbClr val="009900"/>
                </a:solidFill>
              </a:rPr>
              <a:t>event rate measured</a:t>
            </a:r>
          </a:p>
          <a:p>
            <a:pPr>
              <a:lnSpc>
                <a:spcPct val="80000"/>
              </a:lnSpc>
            </a:pPr>
            <a:r>
              <a:rPr lang="en-US" b="0" dirty="0">
                <a:solidFill>
                  <a:srgbClr val="009900"/>
                </a:solidFill>
              </a:rPr>
              <a:t> with reactor OFF )</a:t>
            </a:r>
          </a:p>
          <a:p>
            <a:r>
              <a:rPr lang="en-US" dirty="0">
                <a:solidFill>
                  <a:srgbClr val="009900"/>
                </a:solidFill>
              </a:rPr>
              <a:t>in agreement with expectations</a:t>
            </a:r>
          </a:p>
        </p:txBody>
      </p:sp>
      <p:grpSp>
        <p:nvGrpSpPr>
          <p:cNvPr id="14" name="Group 26"/>
          <p:cNvGrpSpPr>
            <a:grpSpLocks/>
          </p:cNvGrpSpPr>
          <p:nvPr/>
        </p:nvGrpSpPr>
        <p:grpSpPr bwMode="auto">
          <a:xfrm>
            <a:off x="1" y="3667124"/>
            <a:ext cx="4724400" cy="3190875"/>
            <a:chOff x="0" y="1973"/>
            <a:chExt cx="3322" cy="2347"/>
          </a:xfrm>
        </p:grpSpPr>
        <p:pic>
          <p:nvPicPr>
            <p:cNvPr id="15" name="Picture 5" descr="C:\Documents and Settings\dilella\Work-space\Lectures\Figures\Neutrinos\Reactors\nue_detecto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73"/>
              <a:ext cx="2736" cy="234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21"/>
            <p:cNvSpPr>
              <a:spLocks noChangeArrowheads="1"/>
            </p:cNvSpPr>
            <p:nvPr/>
          </p:nvSpPr>
          <p:spPr bwMode="auto">
            <a:xfrm>
              <a:off x="2496" y="2928"/>
              <a:ext cx="480" cy="43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Line 18"/>
            <p:cNvSpPr>
              <a:spLocks noChangeShapeType="1"/>
            </p:cNvSpPr>
            <p:nvPr/>
          </p:nvSpPr>
          <p:spPr bwMode="auto">
            <a:xfrm flipH="1" flipV="1">
              <a:off x="1824" y="2880"/>
              <a:ext cx="672" cy="24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19"/>
            <p:cNvSpPr>
              <a:spLocks noChangeShapeType="1"/>
            </p:cNvSpPr>
            <p:nvPr/>
          </p:nvSpPr>
          <p:spPr bwMode="auto">
            <a:xfrm flipH="1">
              <a:off x="1920" y="3120"/>
              <a:ext cx="576" cy="4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9" name="Text Box 20"/>
            <p:cNvSpPr txBox="1">
              <a:spLocks noChangeArrowheads="1"/>
            </p:cNvSpPr>
            <p:nvPr/>
          </p:nvSpPr>
          <p:spPr bwMode="auto">
            <a:xfrm>
              <a:off x="2486" y="2904"/>
              <a:ext cx="58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dirty="0">
                  <a:solidFill>
                    <a:srgbClr val="FF0000"/>
                  </a:solidFill>
                </a:rPr>
                <a:t>H</a:t>
              </a:r>
              <a:r>
                <a:rPr lang="en-US" sz="2000" baseline="-25000" dirty="0">
                  <a:solidFill>
                    <a:srgbClr val="FF0000"/>
                  </a:solidFill>
                  <a:latin typeface="Symbol" charset="0"/>
                </a:rPr>
                <a:t>2</a:t>
              </a:r>
              <a:r>
                <a:rPr lang="en-US" sz="1800" dirty="0">
                  <a:solidFill>
                    <a:srgbClr val="FF0000"/>
                  </a:solidFill>
                </a:rPr>
                <a:t>O +</a:t>
              </a:r>
            </a:p>
            <a:p>
              <a:r>
                <a:rPr lang="en-US" sz="1800" dirty="0">
                  <a:solidFill>
                    <a:srgbClr val="FF0000"/>
                  </a:solidFill>
                </a:rPr>
                <a:t>CdCl</a:t>
              </a:r>
              <a:r>
                <a:rPr lang="en-US" sz="2000" baseline="-25000" dirty="0">
                  <a:solidFill>
                    <a:srgbClr val="FF0000"/>
                  </a:solidFill>
                  <a:latin typeface="Symbol" charset="0"/>
                </a:rPr>
                <a:t>2</a:t>
              </a:r>
            </a:p>
          </p:txBody>
        </p:sp>
        <p:sp>
          <p:nvSpPr>
            <p:cNvPr id="20" name="Text Box 22"/>
            <p:cNvSpPr txBox="1">
              <a:spLocks noChangeArrowheads="1"/>
            </p:cNvSpPr>
            <p:nvPr/>
          </p:nvSpPr>
          <p:spPr bwMode="auto">
            <a:xfrm>
              <a:off x="2054" y="3576"/>
              <a:ext cx="126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t>I, II, III:</a:t>
              </a:r>
            </a:p>
            <a:p>
              <a:pPr>
                <a:lnSpc>
                  <a:spcPct val="80000"/>
                </a:lnSpc>
              </a:pPr>
              <a:r>
                <a:rPr lang="en-US" sz="1800"/>
                <a:t>Liquid scintillator </a:t>
              </a:r>
            </a:p>
          </p:txBody>
        </p:sp>
        <p:sp>
          <p:nvSpPr>
            <p:cNvPr id="21" name="Text Box 23"/>
            <p:cNvSpPr txBox="1">
              <a:spLocks noChangeArrowheads="1"/>
            </p:cNvSpPr>
            <p:nvPr/>
          </p:nvSpPr>
          <p:spPr bwMode="auto">
            <a:xfrm>
              <a:off x="86" y="2804"/>
              <a:ext cx="31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latin typeface="Symbol" charset="0"/>
                </a:rPr>
                <a:t>2</a:t>
              </a:r>
              <a:r>
                <a:rPr lang="en-US" sz="1600"/>
                <a:t> m</a:t>
              </a:r>
            </a:p>
          </p:txBody>
        </p:sp>
        <p:sp>
          <p:nvSpPr>
            <p:cNvPr id="22" name="Line 24"/>
            <p:cNvSpPr>
              <a:spLocks noChangeShapeType="1"/>
            </p:cNvSpPr>
            <p:nvPr/>
          </p:nvSpPr>
          <p:spPr bwMode="auto">
            <a:xfrm flipV="1">
              <a:off x="240" y="2448"/>
              <a:ext cx="0" cy="384"/>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 name="Line 25"/>
            <p:cNvSpPr>
              <a:spLocks noChangeShapeType="1"/>
            </p:cNvSpPr>
            <p:nvPr/>
          </p:nvSpPr>
          <p:spPr bwMode="auto">
            <a:xfrm>
              <a:off x="240" y="3024"/>
              <a:ext cx="0" cy="52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pic>
        <p:nvPicPr>
          <p:cNvPr id="4" name="Picture 3"/>
          <p:cNvPicPr>
            <a:picLocks noChangeAspect="1"/>
          </p:cNvPicPr>
          <p:nvPr/>
        </p:nvPicPr>
        <p:blipFill>
          <a:blip r:embed="rId4"/>
          <a:stretch>
            <a:fillRect/>
          </a:stretch>
        </p:blipFill>
        <p:spPr>
          <a:xfrm>
            <a:off x="6816532" y="211309"/>
            <a:ext cx="2121727" cy="162225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Rectangle 4"/>
          <p:cNvSpPr/>
          <p:nvPr/>
        </p:nvSpPr>
        <p:spPr>
          <a:xfrm>
            <a:off x="7140082" y="1833563"/>
            <a:ext cx="1633004" cy="276999"/>
          </a:xfrm>
          <a:prstGeom prst="rect">
            <a:avLst/>
          </a:prstGeom>
        </p:spPr>
        <p:txBody>
          <a:bodyPr wrap="none">
            <a:spAutoFit/>
          </a:bodyPr>
          <a:lstStyle/>
          <a:p>
            <a:r>
              <a:rPr lang="en-US" sz="1200" i="1" dirty="0"/>
              <a:t>F. </a:t>
            </a:r>
            <a:r>
              <a:rPr lang="en-US" sz="1200" i="1" dirty="0" err="1"/>
              <a:t>Reines</a:t>
            </a:r>
            <a:r>
              <a:rPr lang="en-US" sz="1200" i="1" dirty="0"/>
              <a:t> and C. Cowan </a:t>
            </a:r>
          </a:p>
        </p:txBody>
      </p:sp>
    </p:spTree>
    <p:extLst>
      <p:ext uri="{BB962C8B-B14F-4D97-AF65-F5344CB8AC3E}">
        <p14:creationId xmlns:p14="http://schemas.microsoft.com/office/powerpoint/2010/main" val="403939730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Cosmic rays discovery</a:t>
            </a:r>
            <a:endParaRPr lang="en-US" dirty="0"/>
          </a:p>
        </p:txBody>
      </p:sp>
      <p:sp>
        <p:nvSpPr>
          <p:cNvPr id="3" name="Content Placeholder 2"/>
          <p:cNvSpPr>
            <a:spLocks noGrp="1"/>
          </p:cNvSpPr>
          <p:nvPr>
            <p:ph idx="1"/>
          </p:nvPr>
        </p:nvSpPr>
        <p:spPr>
          <a:xfrm>
            <a:off x="264564" y="1084845"/>
            <a:ext cx="5332455" cy="5458304"/>
          </a:xfrm>
        </p:spPr>
        <p:txBody>
          <a:bodyPr>
            <a:normAutofit/>
          </a:bodyPr>
          <a:lstStyle/>
          <a:p>
            <a:pPr>
              <a:buClr>
                <a:schemeClr val="accent2"/>
              </a:buClr>
            </a:pPr>
            <a:r>
              <a:rPr lang="en-US" sz="2400" dirty="0">
                <a:solidFill>
                  <a:srgbClr val="000000"/>
                </a:solidFill>
              </a:rPr>
              <a:t>Discovered by V.F. Hess in the 1910</a:t>
            </a:r>
            <a:r>
              <a:rPr lang="en-US" sz="2400" dirty="0">
                <a:solidFill>
                  <a:srgbClr val="000000"/>
                </a:solidFill>
                <a:latin typeface="Arial"/>
              </a:rPr>
              <a:t>’</a:t>
            </a:r>
            <a:r>
              <a:rPr lang="en-US" sz="2400" dirty="0">
                <a:solidFill>
                  <a:srgbClr val="000000"/>
                </a:solidFill>
              </a:rPr>
              <a:t>s  by observing the increase of radioactivity  with altitude during a balloon </a:t>
            </a:r>
            <a:r>
              <a:rPr lang="en-US" sz="2400" dirty="0" smtClean="0">
                <a:solidFill>
                  <a:srgbClr val="000000"/>
                </a:solidFill>
              </a:rPr>
              <a:t>flight (~5000 m)</a:t>
            </a:r>
          </a:p>
          <a:p>
            <a:pPr>
              <a:buClr>
                <a:schemeClr val="accent2"/>
              </a:buClr>
            </a:pPr>
            <a:endParaRPr lang="en-US" sz="2400" dirty="0">
              <a:solidFill>
                <a:srgbClr val="000000"/>
              </a:solidFill>
            </a:endParaRPr>
          </a:p>
          <a:p>
            <a:pPr>
              <a:buClr>
                <a:schemeClr val="accent2"/>
              </a:buClr>
            </a:pPr>
            <a:r>
              <a:rPr lang="en-US" sz="2400" dirty="0">
                <a:solidFill>
                  <a:srgbClr val="000000"/>
                </a:solidFill>
              </a:rPr>
              <a:t> Until the late 1940</a:t>
            </a:r>
            <a:r>
              <a:rPr lang="en-US" sz="2400" dirty="0">
                <a:solidFill>
                  <a:srgbClr val="000000"/>
                </a:solidFill>
                <a:latin typeface="Arial"/>
              </a:rPr>
              <a:t>’</a:t>
            </a:r>
            <a:r>
              <a:rPr lang="en-US" sz="2400" dirty="0">
                <a:solidFill>
                  <a:srgbClr val="000000"/>
                </a:solidFill>
              </a:rPr>
              <a:t>s, the only existing source of high-energy particles	</a:t>
            </a:r>
          </a:p>
          <a:p>
            <a:endParaRPr lang="en-US" sz="2400" dirty="0" smtClean="0">
              <a:solidFill>
                <a:srgbClr val="000000"/>
              </a:solidFill>
            </a:endParaRPr>
          </a:p>
          <a:p>
            <a:r>
              <a:rPr lang="en-US" sz="2400" dirty="0" smtClean="0">
                <a:solidFill>
                  <a:srgbClr val="FF0000"/>
                </a:solidFill>
              </a:rPr>
              <a:t>Cloud chambers </a:t>
            </a:r>
            <a:r>
              <a:rPr lang="en-US" sz="2400" dirty="0" smtClean="0">
                <a:solidFill>
                  <a:srgbClr val="000000"/>
                </a:solidFill>
              </a:rPr>
              <a:t>were used to observe tracks made by cosmic rays</a:t>
            </a:r>
            <a:endParaRPr lang="en-US" sz="2400" dirty="0">
              <a:solidFill>
                <a:srgbClr val="000000"/>
              </a:solidFill>
            </a:endParaRPr>
          </a:p>
        </p:txBody>
      </p:sp>
      <p:pic>
        <p:nvPicPr>
          <p:cNvPr id="4" name="Picture 3" descr="hess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8261" y="2516745"/>
            <a:ext cx="2845325" cy="4026404"/>
          </a:xfrm>
          <a:prstGeom prst="rect">
            <a:avLst/>
          </a:prstGeom>
        </p:spPr>
      </p:pic>
      <p:pic>
        <p:nvPicPr>
          <p:cNvPr id="5" name="Picture 4" descr="ur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145" y="150812"/>
            <a:ext cx="1213115" cy="172243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6" name="TextBox 5"/>
          <p:cNvSpPr txBox="1"/>
          <p:nvPr/>
        </p:nvSpPr>
        <p:spPr>
          <a:xfrm>
            <a:off x="8014680" y="1869586"/>
            <a:ext cx="671390" cy="276999"/>
          </a:xfrm>
          <a:prstGeom prst="rect">
            <a:avLst/>
          </a:prstGeom>
          <a:noFill/>
        </p:spPr>
        <p:txBody>
          <a:bodyPr wrap="none" rtlCol="0">
            <a:spAutoFit/>
          </a:bodyPr>
          <a:lstStyle/>
          <a:p>
            <a:r>
              <a:rPr lang="en-US" sz="1200" i="1" dirty="0" smtClean="0"/>
              <a:t>V. Hess</a:t>
            </a:r>
            <a:endParaRPr lang="en-US" sz="1200" i="1" dirty="0"/>
          </a:p>
        </p:txBody>
      </p:sp>
    </p:spTree>
    <p:extLst>
      <p:ext uri="{BB962C8B-B14F-4D97-AF65-F5344CB8AC3E}">
        <p14:creationId xmlns:p14="http://schemas.microsoft.com/office/powerpoint/2010/main" val="30593415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of the muon</a:t>
            </a:r>
            <a:endParaRPr lang="en-US" dirty="0"/>
          </a:p>
        </p:txBody>
      </p:sp>
      <p:sp>
        <p:nvSpPr>
          <p:cNvPr id="4" name="Content Placeholder 3"/>
          <p:cNvSpPr>
            <a:spLocks noGrp="1"/>
          </p:cNvSpPr>
          <p:nvPr>
            <p:ph idx="1"/>
          </p:nvPr>
        </p:nvSpPr>
        <p:spPr>
          <a:xfrm>
            <a:off x="189861" y="972930"/>
            <a:ext cx="6125461" cy="1196392"/>
          </a:xfrm>
        </p:spPr>
        <p:txBody>
          <a:bodyPr>
            <a:noAutofit/>
          </a:bodyPr>
          <a:lstStyle/>
          <a:p>
            <a:r>
              <a:rPr lang="en-US" sz="2000" dirty="0" smtClean="0"/>
              <a:t>Observed by C</a:t>
            </a:r>
            <a:r>
              <a:rPr lang="en-US" sz="2000" dirty="0" smtClean="0"/>
              <a:t>. </a:t>
            </a:r>
            <a:r>
              <a:rPr lang="en-US" sz="2000" dirty="0" smtClean="0"/>
              <a:t>Anderson and </a:t>
            </a:r>
            <a:r>
              <a:rPr lang="en-US" sz="2000" dirty="0" smtClean="0"/>
              <a:t>S. </a:t>
            </a:r>
            <a:r>
              <a:rPr lang="en-US" sz="2000" dirty="0" err="1" smtClean="0"/>
              <a:t>Neddermeyer</a:t>
            </a:r>
            <a:r>
              <a:rPr lang="en-US" sz="2000" dirty="0" smtClean="0"/>
              <a:t>, 1937</a:t>
            </a:r>
          </a:p>
          <a:p>
            <a:r>
              <a:rPr lang="en-US" sz="2000" dirty="0" smtClean="0"/>
              <a:t>Confirmed and improved by J. </a:t>
            </a:r>
            <a:r>
              <a:rPr lang="en-US" sz="2000" dirty="0" smtClean="0"/>
              <a:t>Street</a:t>
            </a:r>
            <a:r>
              <a:rPr lang="en-US" sz="2000" dirty="0"/>
              <a:t> </a:t>
            </a:r>
            <a:r>
              <a:rPr lang="en-US" sz="2000" dirty="0" smtClean="0"/>
              <a:t>and E.</a:t>
            </a:r>
            <a:r>
              <a:rPr lang="en-US" sz="2000" dirty="0" smtClean="0"/>
              <a:t> </a:t>
            </a:r>
            <a:r>
              <a:rPr lang="en-US" sz="2000" dirty="0" smtClean="0"/>
              <a:t>Stevenson, 1937</a:t>
            </a:r>
            <a:endParaRPr lang="en-US" sz="2000" dirty="0"/>
          </a:p>
        </p:txBody>
      </p:sp>
      <p:sp>
        <p:nvSpPr>
          <p:cNvPr id="5" name="Rectangle 4"/>
          <p:cNvSpPr/>
          <p:nvPr/>
        </p:nvSpPr>
        <p:spPr>
          <a:xfrm>
            <a:off x="352458" y="4739322"/>
            <a:ext cx="5091317" cy="1477328"/>
          </a:xfrm>
          <a:prstGeom prst="rect">
            <a:avLst/>
          </a:prstGeom>
        </p:spPr>
        <p:txBody>
          <a:bodyPr wrap="square">
            <a:spAutoFit/>
          </a:bodyPr>
          <a:lstStyle/>
          <a:p>
            <a:pPr>
              <a:buClr>
                <a:srgbClr val="009900"/>
              </a:buClr>
              <a:buFont typeface="Wingdings" charset="0"/>
              <a:buNone/>
            </a:pPr>
            <a:r>
              <a:rPr lang="en-US" dirty="0" smtClean="0">
                <a:solidFill>
                  <a:srgbClr val="D60093"/>
                </a:solidFill>
              </a:rPr>
              <a:t>Determination </a:t>
            </a:r>
            <a:r>
              <a:rPr lang="en-US" dirty="0">
                <a:solidFill>
                  <a:srgbClr val="D60093"/>
                </a:solidFill>
              </a:rPr>
              <a:t>of the mass by simultaneous </a:t>
            </a:r>
            <a:r>
              <a:rPr lang="en-US" dirty="0" smtClean="0">
                <a:solidFill>
                  <a:srgbClr val="D60093"/>
                </a:solidFill>
              </a:rPr>
              <a:t>measurement of </a:t>
            </a:r>
            <a:r>
              <a:rPr lang="en-US" dirty="0">
                <a:solidFill>
                  <a:srgbClr val="D60093"/>
                </a:solidFill>
              </a:rPr>
              <a:t>momentum  </a:t>
            </a:r>
            <a:r>
              <a:rPr lang="en-US" i="1" dirty="0">
                <a:solidFill>
                  <a:srgbClr val="D60093"/>
                </a:solidFill>
              </a:rPr>
              <a:t>p </a:t>
            </a:r>
            <a:r>
              <a:rPr lang="en-US" dirty="0">
                <a:solidFill>
                  <a:srgbClr val="D60093"/>
                </a:solidFill>
              </a:rPr>
              <a:t>= </a:t>
            </a:r>
            <a:r>
              <a:rPr lang="en-US" i="1" dirty="0">
                <a:solidFill>
                  <a:srgbClr val="D60093"/>
                </a:solidFill>
              </a:rPr>
              <a:t>m</a:t>
            </a:r>
            <a:r>
              <a:rPr lang="en-US" dirty="0">
                <a:solidFill>
                  <a:srgbClr val="D60093"/>
                </a:solidFill>
              </a:rPr>
              <a:t>v(</a:t>
            </a:r>
            <a:r>
              <a:rPr lang="en-US" dirty="0">
                <a:solidFill>
                  <a:srgbClr val="D60093"/>
                </a:solidFill>
                <a:latin typeface="Symbol" charset="0"/>
              </a:rPr>
              <a:t>1</a:t>
            </a:r>
            <a:r>
              <a:rPr lang="en-US" dirty="0">
                <a:solidFill>
                  <a:srgbClr val="D60093"/>
                </a:solidFill>
              </a:rPr>
              <a:t> – v</a:t>
            </a:r>
            <a:r>
              <a:rPr lang="en-US" baseline="30000" dirty="0">
                <a:solidFill>
                  <a:srgbClr val="D60093"/>
                </a:solidFill>
                <a:latin typeface="Symbol" charset="0"/>
              </a:rPr>
              <a:t>2</a:t>
            </a:r>
            <a:r>
              <a:rPr lang="en-US" dirty="0">
                <a:solidFill>
                  <a:srgbClr val="D60093"/>
                </a:solidFill>
              </a:rPr>
              <a:t>/</a:t>
            </a:r>
            <a:r>
              <a:rPr lang="en-US" i="1" dirty="0">
                <a:solidFill>
                  <a:srgbClr val="D60093"/>
                </a:solidFill>
              </a:rPr>
              <a:t>c</a:t>
            </a:r>
            <a:r>
              <a:rPr lang="en-US" baseline="30000" dirty="0">
                <a:solidFill>
                  <a:srgbClr val="D60093"/>
                </a:solidFill>
                <a:latin typeface="Symbol" charset="0"/>
              </a:rPr>
              <a:t>2</a:t>
            </a:r>
            <a:r>
              <a:rPr lang="en-US" dirty="0">
                <a:solidFill>
                  <a:srgbClr val="D60093"/>
                </a:solidFill>
              </a:rPr>
              <a:t>)</a:t>
            </a:r>
            <a:r>
              <a:rPr lang="en-US" baseline="30000" dirty="0">
                <a:solidFill>
                  <a:srgbClr val="D60093"/>
                </a:solidFill>
                <a:cs typeface="Times New Roman" charset="0"/>
              </a:rPr>
              <a:t>-½</a:t>
            </a:r>
            <a:r>
              <a:rPr lang="en-US" dirty="0">
                <a:solidFill>
                  <a:srgbClr val="D60093"/>
                </a:solidFill>
                <a:cs typeface="Times New Roman" charset="0"/>
              </a:rPr>
              <a:t> (track curvature </a:t>
            </a:r>
            <a:r>
              <a:rPr lang="en-US" dirty="0" smtClean="0">
                <a:solidFill>
                  <a:srgbClr val="D60093"/>
                </a:solidFill>
                <a:cs typeface="Times New Roman" charset="0"/>
              </a:rPr>
              <a:t>in magnetic </a:t>
            </a:r>
            <a:r>
              <a:rPr lang="en-US" dirty="0">
                <a:solidFill>
                  <a:srgbClr val="D60093"/>
                </a:solidFill>
                <a:cs typeface="Times New Roman" charset="0"/>
              </a:rPr>
              <a:t>field) and velocity v (ionization):</a:t>
            </a:r>
            <a:endParaRPr lang="en-US" dirty="0">
              <a:solidFill>
                <a:srgbClr val="009900"/>
              </a:solidFill>
            </a:endParaRPr>
          </a:p>
          <a:p>
            <a:pPr>
              <a:buClr>
                <a:srgbClr val="009900"/>
              </a:buClr>
              <a:buFont typeface="Wingdings" charset="0"/>
              <a:buNone/>
            </a:pPr>
            <a:r>
              <a:rPr lang="en-US" dirty="0">
                <a:solidFill>
                  <a:srgbClr val="009900"/>
                </a:solidFill>
              </a:rPr>
              <a:t>         </a:t>
            </a:r>
            <a:r>
              <a:rPr lang="en-US" i="1" dirty="0" smtClean="0"/>
              <a:t>m</a:t>
            </a:r>
            <a:r>
              <a:rPr lang="en-US" baseline="-25000" dirty="0" smtClean="0">
                <a:latin typeface="Symbol" charset="0"/>
              </a:rPr>
              <a:t>m</a:t>
            </a:r>
            <a:r>
              <a:rPr lang="en-US" dirty="0" smtClean="0"/>
              <a:t> </a:t>
            </a:r>
            <a:r>
              <a:rPr lang="en-US" dirty="0"/>
              <a:t>= </a:t>
            </a:r>
            <a:r>
              <a:rPr lang="en-US" dirty="0">
                <a:latin typeface="Symbol" charset="0"/>
              </a:rPr>
              <a:t>105.66</a:t>
            </a:r>
            <a:r>
              <a:rPr lang="en-US" dirty="0"/>
              <a:t> MeV/</a:t>
            </a:r>
            <a:r>
              <a:rPr lang="en-US" i="1" dirty="0"/>
              <a:t>c</a:t>
            </a:r>
            <a:r>
              <a:rPr lang="en-US" baseline="30000" dirty="0">
                <a:latin typeface="Symbol" charset="0"/>
              </a:rPr>
              <a:t>2 </a:t>
            </a:r>
            <a:r>
              <a:rPr lang="en-US" dirty="0"/>
              <a:t> </a:t>
            </a:r>
            <a:r>
              <a:rPr lang="en-US" dirty="0">
                <a:sym typeface="Symbol" charset="0"/>
              </a:rPr>
              <a:t>   </a:t>
            </a:r>
            <a:r>
              <a:rPr lang="en-US" dirty="0">
                <a:latin typeface="Symbol" charset="0"/>
                <a:cs typeface="Times New Roman" charset="0"/>
              </a:rPr>
              <a:t>207</a:t>
            </a:r>
            <a:r>
              <a:rPr lang="en-US" dirty="0">
                <a:cs typeface="Times New Roman" charset="0"/>
              </a:rPr>
              <a:t> </a:t>
            </a:r>
            <a:r>
              <a:rPr lang="en-US" i="1" dirty="0">
                <a:cs typeface="Times New Roman" charset="0"/>
              </a:rPr>
              <a:t>m</a:t>
            </a:r>
            <a:r>
              <a:rPr lang="en-US" baseline="-25000" dirty="0">
                <a:cs typeface="Times New Roman" charset="0"/>
              </a:rPr>
              <a:t>e</a:t>
            </a:r>
            <a:endParaRPr lang="en-US" baseline="-25000" dirty="0"/>
          </a:p>
        </p:txBody>
      </p:sp>
      <p:grpSp>
        <p:nvGrpSpPr>
          <p:cNvPr id="6" name="Group 15"/>
          <p:cNvGrpSpPr>
            <a:grpSpLocks/>
          </p:cNvGrpSpPr>
          <p:nvPr/>
        </p:nvGrpSpPr>
        <p:grpSpPr bwMode="auto">
          <a:xfrm>
            <a:off x="4349751" y="2281237"/>
            <a:ext cx="4794251" cy="4576763"/>
            <a:chOff x="2740" y="-31"/>
            <a:chExt cx="3020" cy="2883"/>
          </a:xfrm>
        </p:grpSpPr>
        <p:pic>
          <p:nvPicPr>
            <p:cNvPr id="7" name="Picture 2" descr="C:\Documents and Settings\dilella\Work-space\Lectures\Figures\Basics\mu-e_bubb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 y="240"/>
              <a:ext cx="1699" cy="2249"/>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10"/>
            <p:cNvSpPr txBox="1">
              <a:spLocks noChangeArrowheads="1"/>
            </p:cNvSpPr>
            <p:nvPr/>
          </p:nvSpPr>
          <p:spPr bwMode="auto">
            <a:xfrm>
              <a:off x="2740" y="310"/>
              <a:ext cx="1278"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85000"/>
                </a:lnSpc>
              </a:pPr>
              <a:r>
                <a:rPr lang="en-US" sz="1400" dirty="0">
                  <a:solidFill>
                    <a:srgbClr val="FF0000"/>
                  </a:solidFill>
                </a:rPr>
                <a:t>Cosmic ray muon stopping</a:t>
              </a:r>
            </a:p>
            <a:p>
              <a:pPr>
                <a:lnSpc>
                  <a:spcPct val="85000"/>
                </a:lnSpc>
              </a:pPr>
              <a:r>
                <a:rPr lang="en-US" sz="1400" dirty="0">
                  <a:solidFill>
                    <a:srgbClr val="FF0000"/>
                  </a:solidFill>
                </a:rPr>
                <a:t>in a cloud chamber and</a:t>
              </a:r>
            </a:p>
            <a:p>
              <a:pPr>
                <a:lnSpc>
                  <a:spcPct val="85000"/>
                </a:lnSpc>
              </a:pPr>
              <a:r>
                <a:rPr lang="en-US" sz="1400" dirty="0">
                  <a:solidFill>
                    <a:srgbClr val="FF0000"/>
                  </a:solidFill>
                </a:rPr>
                <a:t>decaying to an electron</a:t>
              </a:r>
            </a:p>
          </p:txBody>
        </p:sp>
        <p:sp>
          <p:nvSpPr>
            <p:cNvPr id="9" name="Line 11"/>
            <p:cNvSpPr>
              <a:spLocks noChangeShapeType="1"/>
            </p:cNvSpPr>
            <p:nvPr/>
          </p:nvSpPr>
          <p:spPr bwMode="auto">
            <a:xfrm>
              <a:off x="3521" y="843"/>
              <a:ext cx="129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 name="Text Box 12"/>
            <p:cNvSpPr txBox="1">
              <a:spLocks noChangeArrowheads="1"/>
            </p:cNvSpPr>
            <p:nvPr/>
          </p:nvSpPr>
          <p:spPr bwMode="auto">
            <a:xfrm>
              <a:off x="4800" y="-31"/>
              <a:ext cx="21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b="1" dirty="0">
                  <a:solidFill>
                    <a:srgbClr val="009900"/>
                  </a:solidFill>
                  <a:latin typeface="Symbol" charset="0"/>
                </a:rPr>
                <a:t>m</a:t>
              </a:r>
            </a:p>
          </p:txBody>
        </p:sp>
        <p:sp>
          <p:nvSpPr>
            <p:cNvPr id="11" name="Text Box 13"/>
            <p:cNvSpPr txBox="1">
              <a:spLocks noChangeArrowheads="1"/>
            </p:cNvSpPr>
            <p:nvPr/>
          </p:nvSpPr>
          <p:spPr bwMode="auto">
            <a:xfrm>
              <a:off x="4512" y="2640"/>
              <a:ext cx="124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600">
                  <a:solidFill>
                    <a:srgbClr val="FF0000"/>
                  </a:solidFill>
                </a:rPr>
                <a:t>decay electron track </a:t>
              </a:r>
            </a:p>
          </p:txBody>
        </p:sp>
        <p:sp>
          <p:nvSpPr>
            <p:cNvPr id="12" name="Line 14"/>
            <p:cNvSpPr>
              <a:spLocks noChangeShapeType="1"/>
            </p:cNvSpPr>
            <p:nvPr/>
          </p:nvSpPr>
          <p:spPr bwMode="auto">
            <a:xfrm flipH="1" flipV="1">
              <a:off x="5136" y="2448"/>
              <a:ext cx="96" cy="24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3" name="TextBox 12"/>
          <p:cNvSpPr txBox="1"/>
          <p:nvPr/>
        </p:nvSpPr>
        <p:spPr>
          <a:xfrm>
            <a:off x="4669046" y="4241676"/>
            <a:ext cx="1579354" cy="369332"/>
          </a:xfrm>
          <a:prstGeom prst="rect">
            <a:avLst/>
          </a:prstGeom>
          <a:noFill/>
        </p:spPr>
        <p:txBody>
          <a:bodyPr wrap="none" rtlCol="0">
            <a:spAutoFit/>
          </a:bodyPr>
          <a:lstStyle/>
          <a:p>
            <a:r>
              <a:rPr lang="en-US" dirty="0" smtClean="0"/>
              <a:t>Platinum plate</a:t>
            </a:r>
            <a:endParaRPr lang="en-US" dirty="0"/>
          </a:p>
        </p:txBody>
      </p:sp>
      <p:sp>
        <p:nvSpPr>
          <p:cNvPr id="14" name="TextBox 13"/>
          <p:cNvSpPr txBox="1"/>
          <p:nvPr/>
        </p:nvSpPr>
        <p:spPr>
          <a:xfrm>
            <a:off x="450147" y="2826333"/>
            <a:ext cx="3807955" cy="1200329"/>
          </a:xfrm>
          <a:prstGeom prst="rect">
            <a:avLst/>
          </a:prstGeom>
          <a:solidFill>
            <a:srgbClr val="000000"/>
          </a:solidFill>
          <a:ln>
            <a:noFill/>
          </a:ln>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dirty="0" smtClean="0"/>
              <a:t>Observations: </a:t>
            </a:r>
          </a:p>
          <a:p>
            <a:pPr marL="285750" indent="-285750">
              <a:buFontTx/>
              <a:buChar char="-"/>
            </a:pPr>
            <a:r>
              <a:rPr lang="en-US" dirty="0" smtClean="0"/>
              <a:t>Mass larger than a free electron</a:t>
            </a:r>
          </a:p>
          <a:p>
            <a:pPr marL="285750" indent="-285750">
              <a:buFontTx/>
              <a:buChar char="-"/>
            </a:pPr>
            <a:r>
              <a:rPr lang="en-US" dirty="0" smtClean="0"/>
              <a:t>Mass much smaller than a proton</a:t>
            </a:r>
          </a:p>
          <a:p>
            <a:pPr marL="285750" indent="-285750">
              <a:buFontTx/>
              <a:buChar char="-"/>
            </a:pPr>
            <a:r>
              <a:rPr lang="en-US" dirty="0" smtClean="0"/>
              <a:t>Positive and negative charges</a:t>
            </a:r>
            <a:endParaRPr lang="en-US" dirty="0"/>
          </a:p>
        </p:txBody>
      </p:sp>
      <p:pic>
        <p:nvPicPr>
          <p:cNvPr id="3" name="Picture 2"/>
          <p:cNvPicPr>
            <a:picLocks noChangeAspect="1"/>
          </p:cNvPicPr>
          <p:nvPr/>
        </p:nvPicPr>
        <p:blipFill>
          <a:blip r:embed="rId3"/>
          <a:stretch>
            <a:fillRect/>
          </a:stretch>
        </p:blipFill>
        <p:spPr>
          <a:xfrm>
            <a:off x="6617608" y="242138"/>
            <a:ext cx="2203156" cy="168541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5" name="Rectangle 14"/>
          <p:cNvSpPr/>
          <p:nvPr/>
        </p:nvSpPr>
        <p:spPr>
          <a:xfrm>
            <a:off x="6656207" y="1935697"/>
            <a:ext cx="2106729" cy="276999"/>
          </a:xfrm>
          <a:prstGeom prst="rect">
            <a:avLst/>
          </a:prstGeom>
        </p:spPr>
        <p:txBody>
          <a:bodyPr wrap="none">
            <a:spAutoFit/>
          </a:bodyPr>
          <a:lstStyle/>
          <a:p>
            <a:r>
              <a:rPr lang="en-US" sz="1200" i="1" dirty="0"/>
              <a:t>C. Anderson </a:t>
            </a:r>
            <a:r>
              <a:rPr lang="en-US" sz="1200" i="1" dirty="0" smtClean="0"/>
              <a:t>&amp; S</a:t>
            </a:r>
            <a:r>
              <a:rPr lang="en-US" sz="1200" i="1" dirty="0"/>
              <a:t>. </a:t>
            </a:r>
            <a:r>
              <a:rPr lang="en-US" sz="1200" i="1" dirty="0" err="1"/>
              <a:t>Neddermeyer</a:t>
            </a:r>
            <a:endParaRPr lang="en-US" sz="1200" i="1" dirty="0"/>
          </a:p>
        </p:txBody>
      </p:sp>
    </p:spTree>
    <p:extLst>
      <p:ext uri="{BB962C8B-B14F-4D97-AF65-F5344CB8AC3E}">
        <p14:creationId xmlns:p14="http://schemas.microsoft.com/office/powerpoint/2010/main" val="3520181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Decay of the muon</a:t>
            </a:r>
            <a:endParaRPr lang="en-US" dirty="0"/>
          </a:p>
        </p:txBody>
      </p:sp>
      <p:grpSp>
        <p:nvGrpSpPr>
          <p:cNvPr id="4" name="Group 7"/>
          <p:cNvGrpSpPr>
            <a:grpSpLocks/>
          </p:cNvGrpSpPr>
          <p:nvPr/>
        </p:nvGrpSpPr>
        <p:grpSpPr bwMode="auto">
          <a:xfrm>
            <a:off x="3464115" y="1085988"/>
            <a:ext cx="2097088" cy="461963"/>
            <a:chOff x="-123" y="247"/>
            <a:chExt cx="1321" cy="291"/>
          </a:xfrm>
        </p:grpSpPr>
        <p:sp>
          <p:nvSpPr>
            <p:cNvPr id="5" name="Text Box 5"/>
            <p:cNvSpPr txBox="1">
              <a:spLocks noChangeArrowheads="1"/>
            </p:cNvSpPr>
            <p:nvPr/>
          </p:nvSpPr>
          <p:spPr bwMode="auto">
            <a:xfrm>
              <a:off x="-123" y="247"/>
              <a:ext cx="1321" cy="291"/>
            </a:xfrm>
            <a:prstGeom prst="rect">
              <a:avLst/>
            </a:prstGeom>
            <a:ln/>
            <a:extLst/>
          </p:spPr>
          <p:style>
            <a:lnRef idx="1">
              <a:schemeClr val="dk1"/>
            </a:lnRef>
            <a:fillRef idx="3">
              <a:schemeClr val="dk1"/>
            </a:fillRef>
            <a:effectRef idx="2">
              <a:schemeClr val="dk1"/>
            </a:effectRef>
            <a:fontRef idx="minor">
              <a:schemeClr val="lt1"/>
            </a:fontRef>
          </p:style>
          <p:txBody>
            <a:bodyPr wrap="none">
              <a:spAutoFit/>
            </a:bodyPr>
            <a:lstStyle/>
            <a:p>
              <a:r>
                <a:rPr lang="en-US" sz="2400" dirty="0"/>
                <a:t> </a:t>
              </a:r>
              <a:r>
                <a:rPr lang="en-US" sz="2400" dirty="0">
                  <a:solidFill>
                    <a:srgbClr val="FF0000"/>
                  </a:solidFill>
                  <a:latin typeface="Symbol" charset="0"/>
                </a:rPr>
                <a:t>m</a:t>
              </a:r>
              <a:r>
                <a:rPr lang="en-US" sz="2400" baseline="30000" dirty="0">
                  <a:solidFill>
                    <a:srgbClr val="FF0000"/>
                  </a:solidFill>
                  <a:cs typeface="Times New Roman" charset="0"/>
                </a:rPr>
                <a:t>±</a:t>
              </a:r>
              <a:r>
                <a:rPr lang="en-US" sz="2400" dirty="0">
                  <a:solidFill>
                    <a:srgbClr val="FF0000"/>
                  </a:solidFill>
                  <a:cs typeface="Times New Roman" charset="0"/>
                </a:rPr>
                <a:t> </a:t>
              </a:r>
              <a:r>
                <a:rPr lang="en-US" sz="2400" dirty="0">
                  <a:solidFill>
                    <a:srgbClr val="FF0000"/>
                  </a:solidFill>
                  <a:cs typeface="Times New Roman" charset="0"/>
                  <a:sym typeface="Symbol" charset="0"/>
                </a:rPr>
                <a:t> e</a:t>
              </a:r>
              <a:r>
                <a:rPr lang="en-US" sz="2400" baseline="30000" dirty="0">
                  <a:solidFill>
                    <a:srgbClr val="FF0000"/>
                  </a:solidFill>
                  <a:cs typeface="Times New Roman" charset="0"/>
                </a:rPr>
                <a:t>±</a:t>
              </a:r>
              <a:r>
                <a:rPr lang="en-US" sz="2400" dirty="0">
                  <a:solidFill>
                    <a:srgbClr val="FF0000"/>
                  </a:solidFill>
                  <a:cs typeface="Times New Roman" charset="0"/>
                  <a:sym typeface="Symbol" charset="0"/>
                </a:rPr>
                <a:t> + </a:t>
              </a:r>
              <a:r>
                <a:rPr lang="en-US" sz="2400" dirty="0">
                  <a:solidFill>
                    <a:srgbClr val="FF0000"/>
                  </a:solidFill>
                  <a:latin typeface="Symbol" charset="0"/>
                  <a:cs typeface="Times New Roman" charset="0"/>
                  <a:sym typeface="Symbol" charset="0"/>
                </a:rPr>
                <a:t>n</a:t>
              </a:r>
              <a:r>
                <a:rPr lang="en-US" sz="2400" dirty="0">
                  <a:solidFill>
                    <a:srgbClr val="FF0000"/>
                  </a:solidFill>
                  <a:cs typeface="Times New Roman" charset="0"/>
                  <a:sym typeface="Symbol" charset="0"/>
                </a:rPr>
                <a:t> + </a:t>
              </a:r>
              <a:r>
                <a:rPr lang="en-US" sz="2400" dirty="0">
                  <a:solidFill>
                    <a:srgbClr val="FF0000"/>
                  </a:solidFill>
                  <a:latin typeface="Symbol" charset="0"/>
                  <a:cs typeface="Times New Roman" charset="0"/>
                  <a:sym typeface="Symbol" charset="0"/>
                </a:rPr>
                <a:t>n</a:t>
              </a:r>
            </a:p>
          </p:txBody>
        </p:sp>
        <p:sp>
          <p:nvSpPr>
            <p:cNvPr id="6" name="Line 6"/>
            <p:cNvSpPr>
              <a:spLocks noChangeShapeType="1"/>
            </p:cNvSpPr>
            <p:nvPr/>
          </p:nvSpPr>
          <p:spPr bwMode="auto">
            <a:xfrm>
              <a:off x="863" y="348"/>
              <a:ext cx="96" cy="0"/>
            </a:xfrm>
            <a:prstGeom prst="line">
              <a:avLst/>
            </a:prstGeom>
            <a:ln>
              <a:headEnd/>
              <a:tailEnd/>
            </a:ln>
            <a:extLst/>
          </p:spPr>
          <p:style>
            <a:lnRef idx="1">
              <a:schemeClr val="dk1"/>
            </a:lnRef>
            <a:fillRef idx="3">
              <a:schemeClr val="dk1"/>
            </a:fillRef>
            <a:effectRef idx="2">
              <a:schemeClr val="dk1"/>
            </a:effectRef>
            <a:fontRef idx="minor">
              <a:schemeClr val="lt1"/>
            </a:fontRef>
          </p:style>
          <p:txBody>
            <a:bodyPr/>
            <a:lstStyle/>
            <a:p>
              <a:endParaRPr lang="en-US" sz="2400"/>
            </a:p>
          </p:txBody>
        </p:sp>
      </p:grpSp>
      <p:grpSp>
        <p:nvGrpSpPr>
          <p:cNvPr id="7" name="Group 9"/>
          <p:cNvGrpSpPr>
            <a:grpSpLocks/>
          </p:cNvGrpSpPr>
          <p:nvPr/>
        </p:nvGrpSpPr>
        <p:grpSpPr bwMode="auto">
          <a:xfrm>
            <a:off x="2109184" y="1687650"/>
            <a:ext cx="4891088" cy="3127375"/>
            <a:chOff x="-249" y="1086"/>
            <a:chExt cx="3081" cy="1970"/>
          </a:xfrm>
        </p:grpSpPr>
        <p:pic>
          <p:nvPicPr>
            <p:cNvPr id="8" name="Picture 3" descr="C:\Documents and Settings\dilella\Work-space\Lectures\Figures\Basics\mu_dec_spectr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 y="1146"/>
              <a:ext cx="2182" cy="191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8"/>
            <p:cNvSpPr txBox="1">
              <a:spLocks noChangeArrowheads="1"/>
            </p:cNvSpPr>
            <p:nvPr/>
          </p:nvSpPr>
          <p:spPr bwMode="auto">
            <a:xfrm>
              <a:off x="-249" y="1086"/>
              <a:ext cx="308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r>
                <a:rPr lang="en-US" sz="2000" dirty="0"/>
                <a:t> </a:t>
              </a:r>
              <a:r>
                <a:rPr lang="en-US" sz="1800" dirty="0"/>
                <a:t>Decay </a:t>
              </a:r>
              <a:r>
                <a:rPr lang="en-US" sz="1800" dirty="0" smtClean="0"/>
                <a:t>electron </a:t>
              </a:r>
              <a:r>
                <a:rPr lang="en-US" sz="1800" dirty="0"/>
                <a:t>momentum distribution</a:t>
              </a:r>
            </a:p>
          </p:txBody>
        </p:sp>
      </p:grpSp>
      <p:sp>
        <p:nvSpPr>
          <p:cNvPr id="10" name="Text Box 16"/>
          <p:cNvSpPr txBox="1">
            <a:spLocks noChangeArrowheads="1"/>
          </p:cNvSpPr>
          <p:nvPr/>
        </p:nvSpPr>
        <p:spPr bwMode="auto">
          <a:xfrm>
            <a:off x="567556" y="4488000"/>
            <a:ext cx="5883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dirty="0">
                <a:solidFill>
                  <a:schemeClr val="accent2"/>
                </a:solidFill>
              </a:rPr>
              <a:t>Muon lifetime at rest: </a:t>
            </a:r>
            <a:r>
              <a:rPr lang="en-US" sz="2000" dirty="0">
                <a:solidFill>
                  <a:schemeClr val="accent2"/>
                </a:solidFill>
                <a:latin typeface="Symbol" charset="0"/>
              </a:rPr>
              <a:t>t</a:t>
            </a:r>
            <a:r>
              <a:rPr lang="en-US" baseline="-25000" dirty="0">
                <a:solidFill>
                  <a:schemeClr val="accent2"/>
                </a:solidFill>
                <a:latin typeface="Symbol" charset="0"/>
              </a:rPr>
              <a:t>m</a:t>
            </a:r>
            <a:r>
              <a:rPr lang="en-US" sz="2000" dirty="0">
                <a:solidFill>
                  <a:schemeClr val="accent2"/>
                </a:solidFill>
              </a:rPr>
              <a:t> = </a:t>
            </a:r>
            <a:r>
              <a:rPr lang="en-US" sz="2000" dirty="0">
                <a:solidFill>
                  <a:schemeClr val="accent2"/>
                </a:solidFill>
                <a:latin typeface="Symbol" charset="0"/>
              </a:rPr>
              <a:t>2</a:t>
            </a:r>
            <a:r>
              <a:rPr lang="en-US" sz="2000" dirty="0">
                <a:solidFill>
                  <a:schemeClr val="accent2"/>
                </a:solidFill>
              </a:rPr>
              <a:t>.</a:t>
            </a:r>
            <a:r>
              <a:rPr lang="en-US" sz="2000" dirty="0">
                <a:solidFill>
                  <a:schemeClr val="accent2"/>
                </a:solidFill>
                <a:latin typeface="Symbol" charset="0"/>
              </a:rPr>
              <a:t>197</a:t>
            </a:r>
            <a:r>
              <a:rPr lang="en-US" sz="2000" dirty="0">
                <a:solidFill>
                  <a:schemeClr val="accent2"/>
                </a:solidFill>
              </a:rPr>
              <a:t> </a:t>
            </a:r>
            <a:r>
              <a:rPr lang="en-US" sz="2000" dirty="0">
                <a:solidFill>
                  <a:schemeClr val="accent2"/>
                </a:solidFill>
                <a:latin typeface="Arial Narrow" charset="0"/>
              </a:rPr>
              <a:t>x</a:t>
            </a:r>
            <a:r>
              <a:rPr lang="en-US" sz="2000" dirty="0">
                <a:solidFill>
                  <a:schemeClr val="accent2"/>
                </a:solidFill>
              </a:rPr>
              <a:t> </a:t>
            </a:r>
            <a:r>
              <a:rPr lang="en-US" sz="2000" dirty="0">
                <a:solidFill>
                  <a:schemeClr val="accent2"/>
                </a:solidFill>
                <a:latin typeface="Symbol" charset="0"/>
              </a:rPr>
              <a:t>10 </a:t>
            </a:r>
            <a:r>
              <a:rPr lang="en-US" baseline="30000" dirty="0">
                <a:solidFill>
                  <a:schemeClr val="accent2"/>
                </a:solidFill>
                <a:cs typeface="Times New Roman" charset="0"/>
              </a:rPr>
              <a:t>- </a:t>
            </a:r>
            <a:r>
              <a:rPr lang="en-US" baseline="30000" dirty="0">
                <a:solidFill>
                  <a:schemeClr val="accent2"/>
                </a:solidFill>
                <a:latin typeface="Symbol" charset="0"/>
              </a:rPr>
              <a:t>6</a:t>
            </a:r>
            <a:r>
              <a:rPr lang="en-US" sz="2000" dirty="0">
                <a:solidFill>
                  <a:schemeClr val="accent2"/>
                </a:solidFill>
              </a:rPr>
              <a:t> s </a:t>
            </a:r>
            <a:r>
              <a:rPr lang="en-US" sz="2000" dirty="0">
                <a:solidFill>
                  <a:schemeClr val="accent2"/>
                </a:solidFill>
                <a:sym typeface="Symbol" charset="0"/>
              </a:rPr>
              <a:t></a:t>
            </a:r>
            <a:r>
              <a:rPr lang="en-US" sz="2000" dirty="0">
                <a:solidFill>
                  <a:schemeClr val="accent2"/>
                </a:solidFill>
              </a:rPr>
              <a:t> </a:t>
            </a:r>
            <a:r>
              <a:rPr lang="en-US" sz="2000" dirty="0">
                <a:solidFill>
                  <a:schemeClr val="accent2"/>
                </a:solidFill>
                <a:latin typeface="Symbol" charset="0"/>
              </a:rPr>
              <a:t>2</a:t>
            </a:r>
            <a:r>
              <a:rPr lang="en-US" sz="2000" dirty="0">
                <a:solidFill>
                  <a:schemeClr val="accent2"/>
                </a:solidFill>
              </a:rPr>
              <a:t>.</a:t>
            </a:r>
            <a:r>
              <a:rPr lang="en-US" sz="2000" dirty="0">
                <a:solidFill>
                  <a:schemeClr val="accent2"/>
                </a:solidFill>
                <a:latin typeface="Symbol" charset="0"/>
              </a:rPr>
              <a:t>197</a:t>
            </a:r>
            <a:r>
              <a:rPr lang="en-US" sz="2000" dirty="0">
                <a:solidFill>
                  <a:schemeClr val="accent2"/>
                </a:solidFill>
              </a:rPr>
              <a:t> </a:t>
            </a:r>
            <a:r>
              <a:rPr lang="en-US" sz="2000" dirty="0" err="1">
                <a:solidFill>
                  <a:schemeClr val="accent2"/>
                </a:solidFill>
                <a:latin typeface="Symbol" charset="0"/>
              </a:rPr>
              <a:t>m</a:t>
            </a:r>
            <a:r>
              <a:rPr lang="en-US" sz="2000" dirty="0" err="1">
                <a:solidFill>
                  <a:schemeClr val="accent2"/>
                </a:solidFill>
              </a:rPr>
              <a:t>s</a:t>
            </a:r>
            <a:endParaRPr lang="en-US" sz="2000" dirty="0">
              <a:solidFill>
                <a:schemeClr val="accent2"/>
              </a:solidFill>
            </a:endParaRPr>
          </a:p>
        </p:txBody>
      </p:sp>
      <p:sp>
        <p:nvSpPr>
          <p:cNvPr id="11" name="Text Box 17"/>
          <p:cNvSpPr txBox="1">
            <a:spLocks noChangeArrowheads="1"/>
          </p:cNvSpPr>
          <p:nvPr/>
        </p:nvSpPr>
        <p:spPr bwMode="auto">
          <a:xfrm>
            <a:off x="567556" y="4884875"/>
            <a:ext cx="38735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dirty="0"/>
              <a:t>Muon decay mean free path in flight: </a:t>
            </a:r>
            <a:endParaRPr lang="en-US" sz="2000" dirty="0"/>
          </a:p>
        </p:txBody>
      </p:sp>
      <p:graphicFrame>
        <p:nvGraphicFramePr>
          <p:cNvPr id="12" name="Object 18"/>
          <p:cNvGraphicFramePr>
            <a:graphicFrameLocks noChangeAspect="1"/>
          </p:cNvGraphicFramePr>
          <p:nvPr>
            <p:extLst>
              <p:ext uri="{D42A27DB-BD31-4B8C-83A1-F6EECF244321}">
                <p14:modId xmlns:p14="http://schemas.microsoft.com/office/powerpoint/2010/main" val="837653282"/>
              </p:ext>
            </p:extLst>
          </p:nvPr>
        </p:nvGraphicFramePr>
        <p:xfrm>
          <a:off x="757428" y="5265875"/>
          <a:ext cx="4572000" cy="889000"/>
        </p:xfrm>
        <a:graphic>
          <a:graphicData uri="http://schemas.openxmlformats.org/presentationml/2006/ole">
            <mc:AlternateContent xmlns:mc="http://schemas.openxmlformats.org/markup-compatibility/2006">
              <mc:Choice xmlns:v="urn:schemas-microsoft-com:vml" Requires="v">
                <p:oleObj spid="_x0000_s64667" name="Equation" r:id="rId4" imgW="2298600" imgH="507960" progId="Equation.3">
                  <p:embed/>
                </p:oleObj>
              </mc:Choice>
              <mc:Fallback>
                <p:oleObj name="Equation" r:id="rId4" imgW="2298600" imgH="5079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428" y="5265875"/>
                        <a:ext cx="45720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3" name="Text Box 20"/>
          <p:cNvSpPr txBox="1">
            <a:spLocks noChangeArrowheads="1"/>
          </p:cNvSpPr>
          <p:nvPr/>
        </p:nvSpPr>
        <p:spPr bwMode="auto">
          <a:xfrm>
            <a:off x="272008" y="6211669"/>
            <a:ext cx="82327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b="0" dirty="0"/>
              <a:t>    </a:t>
            </a:r>
            <a:r>
              <a:rPr lang="en-US" dirty="0">
                <a:solidFill>
                  <a:srgbClr val="FF0000"/>
                </a:solidFill>
                <a:sym typeface="Symbol" charset="0"/>
              </a:rPr>
              <a:t> muons can reach the Earth surface after a path   10 km because </a:t>
            </a:r>
          </a:p>
          <a:p>
            <a:r>
              <a:rPr lang="en-US" dirty="0">
                <a:solidFill>
                  <a:srgbClr val="FF0000"/>
                </a:solidFill>
                <a:sym typeface="Symbol" charset="0"/>
              </a:rPr>
              <a:t>         the decay mean free path is stretched by the relativistic time expansion</a:t>
            </a:r>
            <a:endParaRPr lang="en-US" dirty="0">
              <a:solidFill>
                <a:srgbClr val="FF0000"/>
              </a:solidFill>
            </a:endParaRPr>
          </a:p>
        </p:txBody>
      </p:sp>
      <p:grpSp>
        <p:nvGrpSpPr>
          <p:cNvPr id="14" name="Group 22"/>
          <p:cNvGrpSpPr>
            <a:grpSpLocks/>
          </p:cNvGrpSpPr>
          <p:nvPr/>
        </p:nvGrpSpPr>
        <p:grpSpPr bwMode="auto">
          <a:xfrm>
            <a:off x="5862828" y="5342075"/>
            <a:ext cx="2590800" cy="701675"/>
            <a:chOff x="3408" y="3072"/>
            <a:chExt cx="1632" cy="442"/>
          </a:xfrm>
        </p:grpSpPr>
        <p:sp>
          <p:nvSpPr>
            <p:cNvPr id="15" name="Text Box 19"/>
            <p:cNvSpPr txBox="1">
              <a:spLocks noChangeArrowheads="1"/>
            </p:cNvSpPr>
            <p:nvPr/>
          </p:nvSpPr>
          <p:spPr bwMode="auto">
            <a:xfrm>
              <a:off x="3456" y="3072"/>
              <a:ext cx="158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i="1"/>
                <a:t>p</a:t>
              </a:r>
              <a:r>
                <a:rPr lang="en-US" sz="2000" b="0" i="1"/>
                <a:t> </a:t>
              </a:r>
              <a:r>
                <a:rPr lang="en-US" sz="2000" b="0"/>
                <a:t>: muon momentum</a:t>
              </a:r>
            </a:p>
            <a:p>
              <a:r>
                <a:rPr lang="en-US" sz="2000">
                  <a:latin typeface="Symbol" charset="0"/>
                </a:rPr>
                <a:t>t</a:t>
              </a:r>
              <a:r>
                <a:rPr lang="en-US" sz="2000" baseline="-25000">
                  <a:latin typeface="Symbol" charset="0"/>
                </a:rPr>
                <a:t>m</a:t>
              </a:r>
              <a:r>
                <a:rPr lang="en-US" baseline="-25000">
                  <a:latin typeface="Symbol" charset="0"/>
                </a:rPr>
                <a:t> </a:t>
              </a:r>
              <a:r>
                <a:rPr lang="en-US" sz="2000" i="1"/>
                <a:t>c</a:t>
              </a:r>
              <a:r>
                <a:rPr lang="en-US" sz="2000"/>
                <a:t> </a:t>
              </a:r>
              <a:r>
                <a:rPr lang="en-US" sz="2000">
                  <a:sym typeface="Symbol" charset="0"/>
                </a:rPr>
                <a:t></a:t>
              </a:r>
              <a:r>
                <a:rPr lang="en-US" sz="2000"/>
                <a:t> </a:t>
              </a:r>
              <a:r>
                <a:rPr lang="en-US" sz="2000">
                  <a:latin typeface="Symbol" charset="0"/>
                </a:rPr>
                <a:t>0</a:t>
              </a:r>
              <a:r>
                <a:rPr lang="en-US" sz="2000"/>
                <a:t>.</a:t>
              </a:r>
              <a:r>
                <a:rPr lang="en-US" sz="2000">
                  <a:latin typeface="Symbol" charset="0"/>
                </a:rPr>
                <a:t>66</a:t>
              </a:r>
              <a:r>
                <a:rPr lang="en-US" sz="2000"/>
                <a:t> km</a:t>
              </a:r>
            </a:p>
          </p:txBody>
        </p:sp>
        <p:sp>
          <p:nvSpPr>
            <p:cNvPr id="16" name="AutoShape 21"/>
            <p:cNvSpPr>
              <a:spLocks noChangeArrowheads="1"/>
            </p:cNvSpPr>
            <p:nvPr/>
          </p:nvSpPr>
          <p:spPr bwMode="auto">
            <a:xfrm>
              <a:off x="3408" y="3120"/>
              <a:ext cx="1536" cy="384"/>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 name="Text Box 23"/>
          <p:cNvSpPr txBox="1">
            <a:spLocks noChangeArrowheads="1"/>
          </p:cNvSpPr>
          <p:nvPr/>
        </p:nvSpPr>
        <p:spPr bwMode="auto">
          <a:xfrm>
            <a:off x="5645626" y="2668725"/>
            <a:ext cx="1704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dirty="0">
                <a:solidFill>
                  <a:srgbClr val="009900"/>
                </a:solidFill>
              </a:rPr>
              <a:t>Muon spin = </a:t>
            </a:r>
            <a:r>
              <a:rPr lang="en-US" sz="1800" dirty="0">
                <a:solidFill>
                  <a:srgbClr val="009900"/>
                </a:solidFill>
                <a:cs typeface="Times New Roman" charset="0"/>
              </a:rPr>
              <a:t>½ </a:t>
            </a:r>
            <a:endParaRPr lang="en-US" sz="1800" dirty="0">
              <a:solidFill>
                <a:srgbClr val="009900"/>
              </a:solidFill>
            </a:endParaRPr>
          </a:p>
        </p:txBody>
      </p:sp>
    </p:spTree>
    <p:extLst>
      <p:ext uri="{BB962C8B-B14F-4D97-AF65-F5344CB8AC3E}">
        <p14:creationId xmlns:p14="http://schemas.microsoft.com/office/powerpoint/2010/main" val="2039732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1"/>
                                        </p:tgtEl>
                                        <p:attrNameLst>
                                          <p:attrName>style.visibility</p:attrName>
                                        </p:attrNameLst>
                                      </p:cBhvr>
                                      <p:to>
                                        <p:strVal val="visible"/>
                                      </p:to>
                                    </p:set>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0-#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1+#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1" presetClass="entr" presetSubtype="0" fill="hold" grpId="0" nodeType="afterEffect">
                                  <p:stCondLst>
                                    <p:cond delay="2000"/>
                                  </p:stCondLst>
                                  <p:childTnLst>
                                    <p:set>
                                      <p:cBhvr>
                                        <p:cTn id="25"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Cosmic rays</a:t>
            </a:r>
            <a:endParaRPr lang="en-US" dirty="0"/>
          </a:p>
        </p:txBody>
      </p:sp>
      <p:sp>
        <p:nvSpPr>
          <p:cNvPr id="5" name="Text Box 4"/>
          <p:cNvSpPr txBox="1">
            <a:spLocks noChangeArrowheads="1"/>
          </p:cNvSpPr>
          <p:nvPr/>
        </p:nvSpPr>
        <p:spPr bwMode="auto">
          <a:xfrm>
            <a:off x="43408" y="1084263"/>
            <a:ext cx="588183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dirty="0"/>
              <a:t> </a:t>
            </a:r>
            <a:r>
              <a:rPr lang="en-US" sz="2400" dirty="0" smtClean="0"/>
              <a:t>What we know now:</a:t>
            </a:r>
          </a:p>
          <a:p>
            <a:r>
              <a:rPr lang="en-US" sz="2000" dirty="0" smtClean="0">
                <a:solidFill>
                  <a:srgbClr val="009900"/>
                </a:solidFill>
              </a:rPr>
              <a:t>  </a:t>
            </a:r>
            <a:r>
              <a:rPr lang="en-US" sz="2000" dirty="0" smtClean="0">
                <a:solidFill>
                  <a:srgbClr val="FF0000"/>
                </a:solidFill>
              </a:rPr>
              <a:t>Cosmic rays </a:t>
            </a:r>
            <a:r>
              <a:rPr lang="en-US" sz="2000" dirty="0" smtClean="0">
                <a:solidFill>
                  <a:srgbClr val="FF0000"/>
                </a:solidFill>
              </a:rPr>
              <a:t>at </a:t>
            </a:r>
            <a:r>
              <a:rPr lang="en-US" sz="2000" dirty="0">
                <a:solidFill>
                  <a:srgbClr val="FF0000"/>
                </a:solidFill>
              </a:rPr>
              <a:t>sea level </a:t>
            </a:r>
            <a:r>
              <a:rPr lang="en-US" sz="2000" dirty="0" smtClean="0">
                <a:solidFill>
                  <a:srgbClr val="FF0000"/>
                </a:solidFill>
              </a:rPr>
              <a:t>have</a:t>
            </a:r>
            <a:r>
              <a:rPr lang="en-US" sz="2000" dirty="0" smtClean="0">
                <a:solidFill>
                  <a:srgbClr val="FF0000"/>
                </a:solidFill>
              </a:rPr>
              <a:t> </a:t>
            </a:r>
            <a:r>
              <a:rPr lang="en-US" sz="2000" dirty="0">
                <a:solidFill>
                  <a:srgbClr val="FF0000"/>
                </a:solidFill>
              </a:rPr>
              <a:t>two main components</a:t>
            </a:r>
          </a:p>
        </p:txBody>
      </p:sp>
      <p:sp>
        <p:nvSpPr>
          <p:cNvPr id="6" name="Text Box 5"/>
          <p:cNvSpPr txBox="1">
            <a:spLocks noChangeArrowheads="1"/>
          </p:cNvSpPr>
          <p:nvPr/>
        </p:nvSpPr>
        <p:spPr bwMode="auto">
          <a:xfrm>
            <a:off x="43408" y="1936705"/>
            <a:ext cx="5959475"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Clr>
                <a:srgbClr val="009900"/>
              </a:buClr>
              <a:buFont typeface="Wingdings" charset="0"/>
              <a:buChar char="§"/>
            </a:pPr>
            <a:r>
              <a:rPr lang="en-US" sz="2000" dirty="0"/>
              <a:t> </a:t>
            </a:r>
            <a:r>
              <a:rPr lang="en-US" sz="2000" dirty="0">
                <a:solidFill>
                  <a:srgbClr val="009900"/>
                </a:solidFill>
              </a:rPr>
              <a:t>Electromagnetic </a:t>
            </a:r>
            <a:r>
              <a:rPr lang="en-US" sz="2000" dirty="0" smtClean="0">
                <a:solidFill>
                  <a:srgbClr val="009900"/>
                </a:solidFill>
                <a:latin typeface="Arial"/>
              </a:rPr>
              <a:t>“</a:t>
            </a:r>
            <a:r>
              <a:rPr lang="en-US" sz="2000" dirty="0" smtClean="0">
                <a:solidFill>
                  <a:srgbClr val="009900"/>
                </a:solidFill>
              </a:rPr>
              <a:t>showers</a:t>
            </a:r>
            <a:r>
              <a:rPr lang="en-US" sz="2000" dirty="0" smtClean="0">
                <a:solidFill>
                  <a:srgbClr val="009900"/>
                </a:solidFill>
                <a:latin typeface="Arial"/>
              </a:rPr>
              <a:t>”</a:t>
            </a:r>
            <a:r>
              <a:rPr lang="en-US" sz="2000" dirty="0" smtClean="0">
                <a:solidFill>
                  <a:srgbClr val="009900"/>
                </a:solidFill>
              </a:rPr>
              <a:t>, </a:t>
            </a:r>
            <a:r>
              <a:rPr lang="en-US" sz="2000" dirty="0">
                <a:solidFill>
                  <a:srgbClr val="009900"/>
                </a:solidFill>
              </a:rPr>
              <a:t>consisting of</a:t>
            </a:r>
          </a:p>
          <a:p>
            <a:pPr>
              <a:lnSpc>
                <a:spcPct val="90000"/>
              </a:lnSpc>
              <a:spcAft>
                <a:spcPct val="15000"/>
              </a:spcAft>
              <a:buClr>
                <a:srgbClr val="009900"/>
              </a:buClr>
              <a:buFont typeface="Wingdings" charset="0"/>
              <a:buNone/>
            </a:pPr>
            <a:r>
              <a:rPr lang="en-US" sz="2000" dirty="0">
                <a:solidFill>
                  <a:srgbClr val="009900"/>
                </a:solidFill>
              </a:rPr>
              <a:t>   many e</a:t>
            </a:r>
            <a:r>
              <a:rPr lang="en-US" sz="2000" baseline="30000" dirty="0">
                <a:solidFill>
                  <a:srgbClr val="009900"/>
                </a:solidFill>
                <a:sym typeface="Symbol" charset="0"/>
              </a:rPr>
              <a:t></a:t>
            </a:r>
            <a:r>
              <a:rPr lang="en-US" sz="2000" dirty="0">
                <a:solidFill>
                  <a:srgbClr val="009900"/>
                </a:solidFill>
              </a:rPr>
              <a:t> and </a:t>
            </a:r>
            <a:r>
              <a:rPr lang="en-US" sz="2000" dirty="0">
                <a:solidFill>
                  <a:srgbClr val="009900"/>
                </a:solidFill>
                <a:latin typeface="Symbol" charset="0"/>
              </a:rPr>
              <a:t>g</a:t>
            </a:r>
            <a:r>
              <a:rPr lang="en-US" sz="2000" dirty="0">
                <a:solidFill>
                  <a:srgbClr val="009900"/>
                </a:solidFill>
              </a:rPr>
              <a:t>-rays, mainly originating from:</a:t>
            </a:r>
          </a:p>
          <a:p>
            <a:pPr>
              <a:buClr>
                <a:srgbClr val="009900"/>
              </a:buClr>
              <a:buFont typeface="Wingdings" charset="0"/>
              <a:buNone/>
            </a:pPr>
            <a:r>
              <a:rPr lang="en-US" sz="2000" dirty="0">
                <a:solidFill>
                  <a:srgbClr val="009900"/>
                </a:solidFill>
              </a:rPr>
              <a:t>   </a:t>
            </a:r>
            <a:r>
              <a:rPr lang="en-US" sz="2000" b="0" dirty="0">
                <a:latin typeface="Symbol" charset="0"/>
              </a:rPr>
              <a:t>g</a:t>
            </a:r>
            <a:r>
              <a:rPr lang="en-US" sz="2000" b="0" dirty="0"/>
              <a:t> + nucleus </a:t>
            </a:r>
            <a:r>
              <a:rPr lang="en-US" sz="2000" b="0" dirty="0">
                <a:sym typeface="Symbol" charset="0"/>
              </a:rPr>
              <a:t></a:t>
            </a:r>
            <a:r>
              <a:rPr lang="en-US" sz="2000" b="0" dirty="0"/>
              <a:t> </a:t>
            </a:r>
            <a:r>
              <a:rPr lang="en-US" sz="2000" b="0" dirty="0" err="1"/>
              <a:t>e</a:t>
            </a:r>
            <a:r>
              <a:rPr lang="en-US" sz="2000" b="0" baseline="30000" dirty="0" err="1"/>
              <a:t>+</a:t>
            </a:r>
            <a:r>
              <a:rPr lang="en-US" sz="2000" b="0" dirty="0" err="1"/>
              <a:t>e</a:t>
            </a:r>
            <a:r>
              <a:rPr lang="en-US" sz="2000" b="0" baseline="30000" dirty="0">
                <a:cs typeface="Times New Roman" charset="0"/>
              </a:rPr>
              <a:t>–</a:t>
            </a:r>
            <a:r>
              <a:rPr lang="en-US" sz="2000" b="0" dirty="0"/>
              <a:t> + nucleus (pair production);</a:t>
            </a:r>
            <a:r>
              <a:rPr lang="en-US" sz="2000" dirty="0"/>
              <a:t> </a:t>
            </a:r>
          </a:p>
          <a:p>
            <a:pPr>
              <a:spcAft>
                <a:spcPct val="15000"/>
              </a:spcAft>
              <a:buClr>
                <a:srgbClr val="009900"/>
              </a:buClr>
              <a:buFont typeface="Wingdings" charset="0"/>
              <a:buNone/>
            </a:pPr>
            <a:r>
              <a:rPr lang="en-US" sz="2000" dirty="0"/>
              <a:t>   </a:t>
            </a:r>
            <a:r>
              <a:rPr lang="en-US" sz="2000" b="0" dirty="0"/>
              <a:t>e</a:t>
            </a:r>
            <a:r>
              <a:rPr lang="en-US" sz="2000" b="0" baseline="30000" dirty="0">
                <a:sym typeface="Symbol" charset="0"/>
              </a:rPr>
              <a:t></a:t>
            </a:r>
            <a:r>
              <a:rPr lang="en-US" sz="2000" b="0" dirty="0"/>
              <a:t> + nucleus </a:t>
            </a:r>
            <a:r>
              <a:rPr lang="en-US" sz="2000" b="0" dirty="0">
                <a:sym typeface="Symbol" charset="0"/>
              </a:rPr>
              <a:t></a:t>
            </a:r>
            <a:r>
              <a:rPr lang="en-US" sz="2000" b="0" dirty="0"/>
              <a:t> e</a:t>
            </a:r>
            <a:r>
              <a:rPr lang="en-US" sz="2000" b="0" baseline="30000" dirty="0">
                <a:sym typeface="Symbol" charset="0"/>
              </a:rPr>
              <a:t></a:t>
            </a:r>
            <a:r>
              <a:rPr lang="en-US" sz="2000" b="0" dirty="0"/>
              <a:t> + </a:t>
            </a:r>
            <a:r>
              <a:rPr lang="en-US" sz="2000" b="0" dirty="0">
                <a:latin typeface="Symbol" charset="0"/>
              </a:rPr>
              <a:t>g</a:t>
            </a:r>
            <a:r>
              <a:rPr lang="en-US" sz="2000" b="0" dirty="0"/>
              <a:t> + nucleus </a:t>
            </a:r>
            <a:r>
              <a:rPr lang="en-US" sz="2000" b="0" dirty="0" smtClean="0"/>
              <a:t>(</a:t>
            </a:r>
            <a:r>
              <a:rPr lang="en-US" sz="2000" dirty="0" smtClean="0">
                <a:latin typeface="Arial"/>
              </a:rPr>
              <a:t>“</a:t>
            </a:r>
            <a:r>
              <a:rPr lang="en-US" sz="2000" b="0" dirty="0" smtClean="0"/>
              <a:t>bremsstrahlung</a:t>
            </a:r>
            <a:r>
              <a:rPr lang="en-US" sz="2000" dirty="0" smtClean="0">
                <a:latin typeface="Arial"/>
              </a:rPr>
              <a:t>”</a:t>
            </a:r>
            <a:r>
              <a:rPr lang="en-US" sz="2000" b="0" dirty="0" smtClean="0"/>
              <a:t>)</a:t>
            </a:r>
            <a:endParaRPr lang="en-US" sz="2000" b="0" dirty="0"/>
          </a:p>
          <a:p>
            <a:pPr>
              <a:buClr>
                <a:srgbClr val="009900"/>
              </a:buClr>
              <a:buFont typeface="Wingdings" charset="0"/>
              <a:buNone/>
            </a:pPr>
            <a:r>
              <a:rPr lang="en-US" sz="2000" b="0" dirty="0"/>
              <a:t>   </a:t>
            </a:r>
            <a:r>
              <a:rPr lang="en-US" sz="2000" dirty="0">
                <a:solidFill>
                  <a:srgbClr val="D60093"/>
                </a:solidFill>
              </a:rPr>
              <a:t>The typical mean free path for these processes</a:t>
            </a:r>
          </a:p>
          <a:p>
            <a:pPr>
              <a:buClr>
                <a:srgbClr val="009900"/>
              </a:buClr>
              <a:buFont typeface="Wingdings" charset="0"/>
              <a:buNone/>
            </a:pPr>
            <a:r>
              <a:rPr lang="en-US" sz="2000" dirty="0">
                <a:solidFill>
                  <a:srgbClr val="D60093"/>
                </a:solidFill>
              </a:rPr>
              <a:t>   </a:t>
            </a:r>
            <a:r>
              <a:rPr lang="en-US" sz="2000" dirty="0" smtClean="0">
                <a:solidFill>
                  <a:srgbClr val="D60093"/>
                </a:solidFill>
              </a:rPr>
              <a:t>(</a:t>
            </a:r>
            <a:r>
              <a:rPr lang="en-US" sz="2000" dirty="0" smtClean="0">
                <a:solidFill>
                  <a:srgbClr val="D60093"/>
                </a:solidFill>
                <a:latin typeface="Arial"/>
              </a:rPr>
              <a:t>“</a:t>
            </a:r>
            <a:r>
              <a:rPr lang="en-US" sz="2000" dirty="0" smtClean="0">
                <a:solidFill>
                  <a:srgbClr val="D60093"/>
                </a:solidFill>
              </a:rPr>
              <a:t>radiation length</a:t>
            </a:r>
            <a:r>
              <a:rPr lang="en-US" sz="2000" dirty="0" smtClean="0">
                <a:solidFill>
                  <a:srgbClr val="D60093"/>
                </a:solidFill>
                <a:latin typeface="Arial"/>
              </a:rPr>
              <a:t>”</a:t>
            </a:r>
            <a:r>
              <a:rPr lang="en-US" sz="2000" dirty="0" smtClean="0">
                <a:solidFill>
                  <a:srgbClr val="D60093"/>
                </a:solidFill>
              </a:rPr>
              <a:t>, </a:t>
            </a:r>
            <a:r>
              <a:rPr lang="en-US" sz="2000" i="1" dirty="0">
                <a:solidFill>
                  <a:srgbClr val="D60093"/>
                </a:solidFill>
              </a:rPr>
              <a:t>x</a:t>
            </a:r>
            <a:r>
              <a:rPr lang="en-US" sz="2000" baseline="-25000" dirty="0">
                <a:solidFill>
                  <a:srgbClr val="D60093"/>
                </a:solidFill>
                <a:latin typeface="Symbol" charset="0"/>
              </a:rPr>
              <a:t>0 </a:t>
            </a:r>
            <a:r>
              <a:rPr lang="en-US" sz="2000" dirty="0">
                <a:solidFill>
                  <a:srgbClr val="D60093"/>
                </a:solidFill>
              </a:rPr>
              <a:t>) depends on </a:t>
            </a:r>
            <a:r>
              <a:rPr lang="en-US" sz="2000" i="1" dirty="0">
                <a:solidFill>
                  <a:srgbClr val="D60093"/>
                </a:solidFill>
              </a:rPr>
              <a:t>Z</a:t>
            </a:r>
            <a:r>
              <a:rPr lang="en-US" sz="2000" dirty="0">
                <a:solidFill>
                  <a:srgbClr val="D60093"/>
                </a:solidFill>
              </a:rPr>
              <a:t>.</a:t>
            </a:r>
          </a:p>
          <a:p>
            <a:pPr>
              <a:buClr>
                <a:srgbClr val="009900"/>
              </a:buClr>
              <a:buFont typeface="Wingdings" charset="0"/>
              <a:buNone/>
            </a:pPr>
            <a:r>
              <a:rPr lang="en-US" sz="2000" b="0" dirty="0"/>
              <a:t>   For </a:t>
            </a:r>
            <a:r>
              <a:rPr lang="en-US" sz="2000" b="0" dirty="0" err="1"/>
              <a:t>Pb</a:t>
            </a:r>
            <a:r>
              <a:rPr lang="en-US" sz="2000" b="0" dirty="0"/>
              <a:t> (</a:t>
            </a:r>
            <a:r>
              <a:rPr lang="en-US" sz="2000" b="0" i="1" dirty="0"/>
              <a:t>Z</a:t>
            </a:r>
            <a:r>
              <a:rPr lang="en-US" sz="2000" b="0" dirty="0"/>
              <a:t> = 82)  </a:t>
            </a:r>
            <a:r>
              <a:rPr lang="en-US" sz="2000" b="0" i="1" dirty="0"/>
              <a:t>x</a:t>
            </a:r>
            <a:r>
              <a:rPr lang="en-US" sz="2000" b="0" baseline="-25000" dirty="0">
                <a:latin typeface="Symbol" charset="0"/>
              </a:rPr>
              <a:t>0</a:t>
            </a:r>
            <a:r>
              <a:rPr lang="en-US" sz="2000" b="0" dirty="0"/>
              <a:t> = 0.56 cm</a:t>
            </a:r>
          </a:p>
          <a:p>
            <a:pPr>
              <a:buClr>
                <a:srgbClr val="009900"/>
              </a:buClr>
              <a:buFont typeface="Wingdings" charset="0"/>
              <a:buNone/>
            </a:pPr>
            <a:r>
              <a:rPr lang="en-US" sz="2000" b="0" dirty="0"/>
              <a:t>   Thickness of the atmosphere  </a:t>
            </a:r>
            <a:r>
              <a:rPr lang="en-US" sz="2000" b="0" dirty="0">
                <a:sym typeface="Symbol" charset="0"/>
              </a:rPr>
              <a:t></a:t>
            </a:r>
            <a:r>
              <a:rPr lang="en-US" sz="2000" b="0" dirty="0"/>
              <a:t> 27 </a:t>
            </a:r>
            <a:r>
              <a:rPr lang="en-US" sz="2000" b="0" i="1" dirty="0"/>
              <a:t>x</a:t>
            </a:r>
            <a:r>
              <a:rPr lang="en-US" sz="2000" b="0" baseline="-25000" dirty="0">
                <a:latin typeface="Symbol" charset="0"/>
              </a:rPr>
              <a:t>0</a:t>
            </a:r>
            <a:r>
              <a:rPr lang="en-US" sz="2000" b="0" dirty="0"/>
              <a:t> </a:t>
            </a:r>
          </a:p>
        </p:txBody>
      </p:sp>
      <p:grpSp>
        <p:nvGrpSpPr>
          <p:cNvPr id="7" name="Group 8"/>
          <p:cNvGrpSpPr>
            <a:grpSpLocks/>
          </p:cNvGrpSpPr>
          <p:nvPr/>
        </p:nvGrpSpPr>
        <p:grpSpPr bwMode="auto">
          <a:xfrm>
            <a:off x="6233116" y="1726565"/>
            <a:ext cx="2789237" cy="4525963"/>
            <a:chOff x="4003" y="1344"/>
            <a:chExt cx="1757" cy="2851"/>
          </a:xfrm>
        </p:grpSpPr>
        <p:pic>
          <p:nvPicPr>
            <p:cNvPr id="8" name="Picture 6" descr="C:\Documents and Settings\dilella\Work-space\Lectures\Figures\Basics\em_show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 y="1344"/>
              <a:ext cx="1497" cy="2413"/>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7"/>
            <p:cNvSpPr txBox="1">
              <a:spLocks noChangeArrowheads="1"/>
            </p:cNvSpPr>
            <p:nvPr/>
          </p:nvSpPr>
          <p:spPr bwMode="auto">
            <a:xfrm>
              <a:off x="4003" y="3744"/>
              <a:ext cx="1757" cy="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85000"/>
                </a:lnSpc>
              </a:pPr>
              <a:r>
                <a:rPr lang="en-US" sz="1600"/>
                <a:t>Cloud chamber image of an</a:t>
              </a:r>
            </a:p>
            <a:p>
              <a:pPr>
                <a:lnSpc>
                  <a:spcPct val="85000"/>
                </a:lnSpc>
              </a:pPr>
              <a:r>
                <a:rPr lang="en-US" sz="1600"/>
                <a:t>electromagnetic shower.</a:t>
              </a:r>
            </a:p>
            <a:p>
              <a:pPr>
                <a:lnSpc>
                  <a:spcPct val="85000"/>
                </a:lnSpc>
              </a:pPr>
              <a:r>
                <a:rPr lang="en-US" sz="1600"/>
                <a:t>Pb plates, each </a:t>
              </a:r>
              <a:r>
                <a:rPr lang="en-US" sz="1600">
                  <a:latin typeface="Symbol" charset="0"/>
                </a:rPr>
                <a:t>1</a:t>
              </a:r>
              <a:r>
                <a:rPr lang="en-US" sz="1600"/>
                <a:t>. </a:t>
              </a:r>
              <a:r>
                <a:rPr lang="en-US" sz="1600">
                  <a:latin typeface="Symbol" charset="0"/>
                </a:rPr>
                <a:t>27</a:t>
              </a:r>
              <a:r>
                <a:rPr lang="en-US" sz="1600"/>
                <a:t> cm thick </a:t>
              </a:r>
            </a:p>
          </p:txBody>
        </p:sp>
      </p:grpSp>
      <p:sp>
        <p:nvSpPr>
          <p:cNvPr id="10" name="Text Box 9"/>
          <p:cNvSpPr txBox="1">
            <a:spLocks noChangeArrowheads="1"/>
          </p:cNvSpPr>
          <p:nvPr/>
        </p:nvSpPr>
        <p:spPr bwMode="auto">
          <a:xfrm>
            <a:off x="43408" y="4789074"/>
            <a:ext cx="6721475"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Clr>
                <a:srgbClr val="009900"/>
              </a:buClr>
              <a:buFont typeface="Wingdings" charset="0"/>
              <a:buChar char="§"/>
            </a:pPr>
            <a:r>
              <a:rPr lang="en-US" sz="2000" dirty="0"/>
              <a:t> </a:t>
            </a:r>
            <a:r>
              <a:rPr lang="en-US" sz="2000" dirty="0">
                <a:solidFill>
                  <a:srgbClr val="009900"/>
                </a:solidFill>
              </a:rPr>
              <a:t>Muons </a:t>
            </a:r>
            <a:r>
              <a:rPr lang="en-US" sz="2000" dirty="0" smtClean="0">
                <a:solidFill>
                  <a:srgbClr val="009900"/>
                </a:solidFill>
              </a:rPr>
              <a:t>( </a:t>
            </a:r>
            <a:r>
              <a:rPr lang="en-US" sz="2000" dirty="0" smtClean="0">
                <a:solidFill>
                  <a:srgbClr val="009900"/>
                </a:solidFill>
                <a:latin typeface="Symbol" charset="0"/>
              </a:rPr>
              <a:t>m</a:t>
            </a:r>
            <a:r>
              <a:rPr lang="en-US" sz="2000" baseline="30000" dirty="0">
                <a:solidFill>
                  <a:srgbClr val="009900"/>
                </a:solidFill>
                <a:sym typeface="Symbol" charset="0"/>
              </a:rPr>
              <a:t></a:t>
            </a:r>
            <a:r>
              <a:rPr lang="en-US" sz="2000" dirty="0">
                <a:solidFill>
                  <a:srgbClr val="009900"/>
                </a:solidFill>
              </a:rPr>
              <a:t> ) capable of traversing as much as 1 m of </a:t>
            </a:r>
            <a:r>
              <a:rPr lang="en-US" sz="2000" dirty="0" err="1">
                <a:solidFill>
                  <a:srgbClr val="009900"/>
                </a:solidFill>
              </a:rPr>
              <a:t>Pb</a:t>
            </a:r>
            <a:endParaRPr lang="en-US" sz="2000" dirty="0">
              <a:solidFill>
                <a:srgbClr val="009900"/>
              </a:solidFill>
            </a:endParaRPr>
          </a:p>
          <a:p>
            <a:pPr>
              <a:lnSpc>
                <a:spcPct val="90000"/>
              </a:lnSpc>
              <a:buClr>
                <a:srgbClr val="009900"/>
              </a:buClr>
              <a:buFont typeface="Wingdings" charset="0"/>
              <a:buNone/>
            </a:pPr>
            <a:r>
              <a:rPr lang="en-US" sz="2000" dirty="0">
                <a:solidFill>
                  <a:srgbClr val="009900"/>
                </a:solidFill>
              </a:rPr>
              <a:t>   without interacting; tracks observed in cloud chambers</a:t>
            </a:r>
          </a:p>
          <a:p>
            <a:pPr>
              <a:lnSpc>
                <a:spcPct val="90000"/>
              </a:lnSpc>
              <a:buClr>
                <a:srgbClr val="009900"/>
              </a:buClr>
              <a:buFont typeface="Wingdings" charset="0"/>
              <a:buNone/>
            </a:pPr>
            <a:r>
              <a:rPr lang="en-US" sz="2000" dirty="0">
                <a:solidFill>
                  <a:srgbClr val="009900"/>
                </a:solidFill>
              </a:rPr>
              <a:t>   in the </a:t>
            </a:r>
            <a:r>
              <a:rPr lang="en-US" sz="2000" dirty="0" smtClean="0">
                <a:solidFill>
                  <a:srgbClr val="009900"/>
                </a:solidFill>
              </a:rPr>
              <a:t>1930</a:t>
            </a:r>
            <a:r>
              <a:rPr lang="en-US" sz="2000" dirty="0" smtClean="0">
                <a:solidFill>
                  <a:srgbClr val="009900"/>
                </a:solidFill>
                <a:latin typeface="Arial"/>
              </a:rPr>
              <a:t>’</a:t>
            </a:r>
            <a:r>
              <a:rPr lang="en-US" sz="2000" dirty="0" smtClean="0">
                <a:solidFill>
                  <a:srgbClr val="009900"/>
                </a:solidFill>
              </a:rPr>
              <a:t>s</a:t>
            </a:r>
            <a:r>
              <a:rPr lang="en-US" sz="2000" dirty="0">
                <a:solidFill>
                  <a:srgbClr val="009900"/>
                </a:solidFill>
              </a:rPr>
              <a:t>.</a:t>
            </a:r>
          </a:p>
          <a:p>
            <a:pPr>
              <a:buClr>
                <a:srgbClr val="009900"/>
              </a:buClr>
              <a:buFont typeface="Wingdings" charset="0"/>
              <a:buNone/>
            </a:pPr>
            <a:r>
              <a:rPr lang="en-US" sz="2000" dirty="0">
                <a:solidFill>
                  <a:srgbClr val="009900"/>
                </a:solidFill>
              </a:rPr>
              <a:t>   </a:t>
            </a:r>
            <a:endParaRPr lang="en-US" sz="2000" baseline="-25000" dirty="0"/>
          </a:p>
        </p:txBody>
      </p:sp>
    </p:spTree>
    <p:extLst>
      <p:ext uri="{BB962C8B-B14F-4D97-AF65-F5344CB8AC3E}">
        <p14:creationId xmlns:p14="http://schemas.microsoft.com/office/powerpoint/2010/main" val="3103911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1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 of nuclear forces</a:t>
            </a:r>
            <a:endParaRPr lang="en-US" dirty="0"/>
          </a:p>
        </p:txBody>
      </p:sp>
      <p:sp>
        <p:nvSpPr>
          <p:cNvPr id="3" name="Content Placeholder 2"/>
          <p:cNvSpPr>
            <a:spLocks noGrp="1"/>
          </p:cNvSpPr>
          <p:nvPr>
            <p:ph idx="1"/>
          </p:nvPr>
        </p:nvSpPr>
        <p:spPr>
          <a:xfrm>
            <a:off x="113541" y="1113663"/>
            <a:ext cx="7362758" cy="1286430"/>
          </a:xfrm>
        </p:spPr>
        <p:txBody>
          <a:bodyPr>
            <a:noAutofit/>
          </a:bodyPr>
          <a:lstStyle/>
          <a:p>
            <a:r>
              <a:rPr lang="en-US" sz="2000" dirty="0" smtClean="0"/>
              <a:t>H. </a:t>
            </a:r>
            <a:r>
              <a:rPr lang="en-US" sz="2000" dirty="0"/>
              <a:t>Yukawa </a:t>
            </a:r>
            <a:r>
              <a:rPr lang="en-US" sz="2000" dirty="0" smtClean="0"/>
              <a:t>predicted the existence </a:t>
            </a:r>
            <a:r>
              <a:rPr lang="en-US" sz="2000" dirty="0"/>
              <a:t>of a new light particle </a:t>
            </a:r>
            <a:r>
              <a:rPr lang="en-US" sz="2000" dirty="0" smtClean="0"/>
              <a:t>as </a:t>
            </a:r>
            <a:r>
              <a:rPr lang="en-US" sz="2000" dirty="0"/>
              <a:t>the carrier of nuclear </a:t>
            </a:r>
            <a:r>
              <a:rPr lang="en-US" sz="2000" dirty="0" smtClean="0"/>
              <a:t>forces in </a:t>
            </a:r>
            <a:r>
              <a:rPr lang="en-US" sz="2000" dirty="0" smtClean="0"/>
              <a:t> 1935</a:t>
            </a:r>
          </a:p>
          <a:p>
            <a:pPr lvl="1"/>
            <a:r>
              <a:rPr lang="en-US" sz="1800" dirty="0" smtClean="0"/>
              <a:t>Particle mass between electron and proton (</a:t>
            </a:r>
            <a:r>
              <a:rPr lang="en-US" sz="1800" dirty="0">
                <a:latin typeface="Arial"/>
              </a:rPr>
              <a:t>“</a:t>
            </a:r>
            <a:r>
              <a:rPr lang="en-US" sz="1800" dirty="0"/>
              <a:t>meson</a:t>
            </a:r>
            <a:r>
              <a:rPr lang="en-US" sz="1800" dirty="0">
                <a:latin typeface="Arial"/>
              </a:rPr>
              <a:t>”</a:t>
            </a:r>
            <a:r>
              <a:rPr lang="en-US" sz="1800" dirty="0"/>
              <a:t>) </a:t>
            </a:r>
            <a:endParaRPr lang="en-US" sz="1800" dirty="0"/>
          </a:p>
        </p:txBody>
      </p:sp>
      <p:grpSp>
        <p:nvGrpSpPr>
          <p:cNvPr id="16" name="Group 15"/>
          <p:cNvGrpSpPr/>
          <p:nvPr/>
        </p:nvGrpSpPr>
        <p:grpSpPr>
          <a:xfrm>
            <a:off x="272008" y="2602311"/>
            <a:ext cx="7787537" cy="1527192"/>
            <a:chOff x="272008" y="2602311"/>
            <a:chExt cx="7787537" cy="1527192"/>
          </a:xfrm>
        </p:grpSpPr>
        <p:sp>
          <p:nvSpPr>
            <p:cNvPr id="4" name="Text Box 4"/>
            <p:cNvSpPr txBox="1">
              <a:spLocks noChangeArrowheads="1"/>
            </p:cNvSpPr>
            <p:nvPr/>
          </p:nvSpPr>
          <p:spPr bwMode="auto">
            <a:xfrm>
              <a:off x="272008" y="2602311"/>
              <a:ext cx="7787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smtClean="0">
                  <a:solidFill>
                    <a:srgbClr val="009900"/>
                  </a:solidFill>
                </a:rPr>
                <a:t>Relation </a:t>
              </a:r>
              <a:r>
                <a:rPr lang="en-US" sz="2000" dirty="0">
                  <a:solidFill>
                    <a:srgbClr val="009900"/>
                  </a:solidFill>
                </a:rPr>
                <a:t>between interaction radius and meson mass </a:t>
              </a:r>
              <a:r>
                <a:rPr lang="en-US" sz="2000" i="1" dirty="0">
                  <a:solidFill>
                    <a:srgbClr val="009900"/>
                  </a:solidFill>
                </a:rPr>
                <a:t>m</a:t>
              </a:r>
              <a:r>
                <a:rPr lang="en-US" sz="2000" dirty="0">
                  <a:solidFill>
                    <a:srgbClr val="009900"/>
                  </a:solidFill>
                </a:rPr>
                <a:t>:</a:t>
              </a:r>
            </a:p>
          </p:txBody>
        </p:sp>
        <p:graphicFrame>
          <p:nvGraphicFramePr>
            <p:cNvPr id="5" name="Object 5"/>
            <p:cNvGraphicFramePr>
              <a:graphicFrameLocks noChangeAspect="1"/>
            </p:cNvGraphicFramePr>
            <p:nvPr>
              <p:extLst>
                <p:ext uri="{D42A27DB-BD31-4B8C-83A1-F6EECF244321}">
                  <p14:modId xmlns:p14="http://schemas.microsoft.com/office/powerpoint/2010/main" val="614719208"/>
                </p:ext>
              </p:extLst>
            </p:nvPr>
          </p:nvGraphicFramePr>
          <p:xfrm>
            <a:off x="1410644" y="3095694"/>
            <a:ext cx="1676400" cy="1005446"/>
          </p:xfrm>
          <a:graphic>
            <a:graphicData uri="http://schemas.openxmlformats.org/presentationml/2006/ole">
              <mc:AlternateContent xmlns:mc="http://schemas.openxmlformats.org/markup-compatibility/2006">
                <mc:Choice xmlns:v="urn:schemas-microsoft-com:vml" Requires="v">
                  <p:oleObj spid="_x0000_s65690" name="Equation" r:id="rId3" imgW="685800" imgH="457200" progId="Equation.3">
                    <p:embed/>
                  </p:oleObj>
                </mc:Choice>
                <mc:Fallback>
                  <p:oleObj name="Equation" r:id="rId3" imgW="6858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0644" y="3095694"/>
                          <a:ext cx="1676400" cy="1005446"/>
                        </a:xfrm>
                        <a:prstGeom prst="rect">
                          <a:avLst/>
                        </a:prstGeom>
                        <a:noFill/>
                        <a:ln>
                          <a:noFill/>
                        </a:ln>
                        <a:effectLst/>
                        <a:extLst/>
                      </p:spPr>
                    </p:pic>
                  </p:oleObj>
                </mc:Fallback>
              </mc:AlternateContent>
            </a:graphicData>
          </a:graphic>
        </p:graphicFrame>
        <p:grpSp>
          <p:nvGrpSpPr>
            <p:cNvPr id="6" name="Group 17"/>
            <p:cNvGrpSpPr>
              <a:grpSpLocks/>
            </p:cNvGrpSpPr>
            <p:nvPr/>
          </p:nvGrpSpPr>
          <p:grpSpPr bwMode="auto">
            <a:xfrm>
              <a:off x="3422007" y="3207844"/>
              <a:ext cx="3797300" cy="921659"/>
              <a:chOff x="1824" y="1014"/>
              <a:chExt cx="2392" cy="484"/>
            </a:xfrm>
          </p:grpSpPr>
          <p:sp>
            <p:nvSpPr>
              <p:cNvPr id="7" name="Text Box 7"/>
              <p:cNvSpPr txBox="1">
                <a:spLocks noChangeArrowheads="1"/>
              </p:cNvSpPr>
              <p:nvPr/>
            </p:nvSpPr>
            <p:spPr bwMode="auto">
              <a:xfrm>
                <a:off x="2440" y="1014"/>
                <a:ext cx="1776" cy="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i="1" dirty="0">
                    <a:solidFill>
                      <a:srgbClr val="FF0000"/>
                    </a:solidFill>
                  </a:rPr>
                  <a:t>mc</a:t>
                </a:r>
                <a:r>
                  <a:rPr lang="en-US" i="1" baseline="30000" dirty="0">
                    <a:solidFill>
                      <a:srgbClr val="FF0000"/>
                    </a:solidFill>
                  </a:rPr>
                  <a:t>2</a:t>
                </a:r>
                <a:r>
                  <a:rPr lang="en-US" dirty="0">
                    <a:solidFill>
                      <a:srgbClr val="FF0000"/>
                    </a:solidFill>
                  </a:rPr>
                  <a:t> </a:t>
                </a:r>
                <a:r>
                  <a:rPr lang="en-US" dirty="0">
                    <a:solidFill>
                      <a:srgbClr val="FF0000"/>
                    </a:solidFill>
                    <a:sym typeface="Symbol" charset="0"/>
                  </a:rPr>
                  <a:t></a:t>
                </a:r>
                <a:r>
                  <a:rPr lang="en-US" dirty="0">
                    <a:solidFill>
                      <a:srgbClr val="FF0000"/>
                    </a:solidFill>
                  </a:rPr>
                  <a:t> </a:t>
                </a:r>
                <a:r>
                  <a:rPr lang="en-US" dirty="0">
                    <a:solidFill>
                      <a:srgbClr val="FF0000"/>
                    </a:solidFill>
                    <a:latin typeface="Symbol" charset="0"/>
                  </a:rPr>
                  <a:t>200</a:t>
                </a:r>
                <a:r>
                  <a:rPr lang="en-US" dirty="0">
                    <a:solidFill>
                      <a:srgbClr val="FF0000"/>
                    </a:solidFill>
                  </a:rPr>
                  <a:t> MeV  </a:t>
                </a:r>
              </a:p>
              <a:p>
                <a:pPr>
                  <a:lnSpc>
                    <a:spcPct val="85000"/>
                  </a:lnSpc>
                </a:pPr>
                <a:r>
                  <a:rPr lang="en-US" dirty="0">
                    <a:solidFill>
                      <a:srgbClr val="FF0000"/>
                    </a:solidFill>
                  </a:rPr>
                  <a:t>for  </a:t>
                </a:r>
                <a:r>
                  <a:rPr lang="en-US" i="1" dirty="0" err="1">
                    <a:solidFill>
                      <a:srgbClr val="FF0000"/>
                    </a:solidFill>
                  </a:rPr>
                  <a:t>R</a:t>
                </a:r>
                <a:r>
                  <a:rPr lang="en-US" baseline="-25000" dirty="0" err="1">
                    <a:solidFill>
                      <a:srgbClr val="FF0000"/>
                    </a:solidFill>
                  </a:rPr>
                  <a:t>int</a:t>
                </a:r>
                <a:r>
                  <a:rPr lang="en-US" dirty="0">
                    <a:solidFill>
                      <a:srgbClr val="FF0000"/>
                    </a:solidFill>
                  </a:rPr>
                  <a:t> </a:t>
                </a:r>
                <a:r>
                  <a:rPr lang="en-US" dirty="0">
                    <a:solidFill>
                      <a:srgbClr val="FF0000"/>
                    </a:solidFill>
                    <a:sym typeface="Symbol" charset="0"/>
                  </a:rPr>
                  <a:t></a:t>
                </a:r>
                <a:r>
                  <a:rPr lang="en-US" dirty="0">
                    <a:solidFill>
                      <a:srgbClr val="FF0000"/>
                    </a:solidFill>
                  </a:rPr>
                  <a:t> </a:t>
                </a:r>
                <a:r>
                  <a:rPr lang="en-US" dirty="0">
                    <a:solidFill>
                      <a:srgbClr val="FF0000"/>
                    </a:solidFill>
                    <a:latin typeface="Symbol" charset="0"/>
                  </a:rPr>
                  <a:t>10 </a:t>
                </a:r>
                <a:r>
                  <a:rPr lang="en-US" baseline="30000" dirty="0">
                    <a:solidFill>
                      <a:srgbClr val="FF0000"/>
                    </a:solidFill>
                    <a:latin typeface="Symbol" charset="0"/>
                  </a:rPr>
                  <a:t>-13</a:t>
                </a:r>
                <a:r>
                  <a:rPr lang="en-US" dirty="0">
                    <a:solidFill>
                      <a:srgbClr val="FF0000"/>
                    </a:solidFill>
                  </a:rPr>
                  <a:t> cm</a:t>
                </a:r>
              </a:p>
            </p:txBody>
          </p:sp>
          <p:sp>
            <p:nvSpPr>
              <p:cNvPr id="8" name="AutoShape 8"/>
              <p:cNvSpPr>
                <a:spLocks noChangeArrowheads="1"/>
              </p:cNvSpPr>
              <p:nvPr/>
            </p:nvSpPr>
            <p:spPr bwMode="auto">
              <a:xfrm>
                <a:off x="1824" y="1142"/>
                <a:ext cx="528" cy="192"/>
              </a:xfrm>
              <a:prstGeom prst="rightArrow">
                <a:avLst>
                  <a:gd name="adj1" fmla="val 50000"/>
                  <a:gd name="adj2" fmla="val 6875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
        <p:nvSpPr>
          <p:cNvPr id="9" name="Text Box 9"/>
          <p:cNvSpPr txBox="1">
            <a:spLocks noChangeArrowheads="1"/>
          </p:cNvSpPr>
          <p:nvPr/>
        </p:nvSpPr>
        <p:spPr bwMode="auto">
          <a:xfrm>
            <a:off x="345178" y="4479314"/>
            <a:ext cx="8109458" cy="1408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85000"/>
              </a:lnSpc>
            </a:pPr>
            <a:r>
              <a:rPr lang="en-US" sz="2000" dirty="0" smtClean="0"/>
              <a:t>Yukawa</a:t>
            </a:r>
            <a:r>
              <a:rPr lang="en-US" sz="2000" dirty="0" smtClean="0">
                <a:latin typeface="Arial"/>
              </a:rPr>
              <a:t>’</a:t>
            </a:r>
            <a:r>
              <a:rPr lang="en-US" sz="2000" dirty="0" smtClean="0"/>
              <a:t>s </a:t>
            </a:r>
            <a:r>
              <a:rPr lang="en-US" sz="2000" dirty="0"/>
              <a:t>meson initially identified with the muon – in this case </a:t>
            </a:r>
            <a:r>
              <a:rPr lang="en-US" sz="2000" dirty="0">
                <a:latin typeface="Symbol" charset="0"/>
              </a:rPr>
              <a:t>m</a:t>
            </a:r>
            <a:r>
              <a:rPr lang="en-US" sz="2000" baseline="30000" dirty="0">
                <a:cs typeface="Times New Roman" charset="0"/>
              </a:rPr>
              <a:t>–</a:t>
            </a:r>
            <a:r>
              <a:rPr lang="en-US" sz="2000" dirty="0"/>
              <a:t>  stopping</a:t>
            </a:r>
          </a:p>
          <a:p>
            <a:pPr>
              <a:lnSpc>
                <a:spcPct val="85000"/>
              </a:lnSpc>
            </a:pPr>
            <a:r>
              <a:rPr lang="en-US" sz="2000" dirty="0"/>
              <a:t>in matter should be immediately absorbed by nuclei </a:t>
            </a:r>
            <a:r>
              <a:rPr lang="en-US" sz="2000" dirty="0"/>
              <a:t> </a:t>
            </a:r>
            <a:r>
              <a:rPr lang="en-US" sz="2000" dirty="0" smtClean="0">
                <a:sym typeface="Symbol" charset="0"/>
              </a:rPr>
              <a:t></a:t>
            </a:r>
            <a:r>
              <a:rPr lang="en-US" sz="2000" dirty="0" smtClean="0"/>
              <a:t>  </a:t>
            </a:r>
            <a:r>
              <a:rPr lang="en-US" sz="2000" dirty="0"/>
              <a:t>nuclear breakup</a:t>
            </a:r>
          </a:p>
          <a:p>
            <a:pPr>
              <a:lnSpc>
                <a:spcPct val="85000"/>
              </a:lnSpc>
            </a:pPr>
            <a:endParaRPr lang="en-US" sz="2000" b="0" dirty="0" smtClean="0"/>
          </a:p>
          <a:p>
            <a:pPr>
              <a:lnSpc>
                <a:spcPct val="85000"/>
              </a:lnSpc>
            </a:pPr>
            <a:r>
              <a:rPr lang="en-US" sz="2000" b="0" dirty="0" smtClean="0"/>
              <a:t>(</a:t>
            </a:r>
            <a:r>
              <a:rPr lang="en-US" sz="2000" b="0" dirty="0"/>
              <a:t>not true for stopping </a:t>
            </a:r>
            <a:r>
              <a:rPr lang="en-US" sz="2000" b="0" dirty="0">
                <a:latin typeface="Symbol" charset="0"/>
              </a:rPr>
              <a:t>m</a:t>
            </a:r>
            <a:r>
              <a:rPr lang="en-US" sz="2000" b="0" baseline="30000" dirty="0">
                <a:cs typeface="Times New Roman" charset="0"/>
              </a:rPr>
              <a:t>+</a:t>
            </a:r>
            <a:r>
              <a:rPr lang="en-US" sz="2000" dirty="0"/>
              <a:t> </a:t>
            </a:r>
            <a:r>
              <a:rPr lang="en-US" sz="2000" b="0" dirty="0"/>
              <a:t>because of Coulomb repulsion - </a:t>
            </a:r>
            <a:r>
              <a:rPr lang="en-US" sz="2000" b="0" dirty="0">
                <a:latin typeface="Symbol" charset="0"/>
              </a:rPr>
              <a:t>m</a:t>
            </a:r>
            <a:r>
              <a:rPr lang="en-US" sz="2000" b="0" baseline="30000" dirty="0">
                <a:cs typeface="Times New Roman" charset="0"/>
              </a:rPr>
              <a:t>+</a:t>
            </a:r>
            <a:r>
              <a:rPr lang="en-US" sz="2000" dirty="0"/>
              <a:t> </a:t>
            </a:r>
            <a:r>
              <a:rPr lang="en-US" sz="2000" b="0" dirty="0"/>
              <a:t>never come close </a:t>
            </a:r>
            <a:r>
              <a:rPr lang="en-US" sz="2000" b="0" dirty="0" smtClean="0"/>
              <a:t>enough </a:t>
            </a:r>
            <a:r>
              <a:rPr lang="en-US" sz="2000" b="0" dirty="0"/>
              <a:t>to nuclei, while </a:t>
            </a:r>
            <a:r>
              <a:rPr lang="en-US" sz="2000" b="0" dirty="0">
                <a:latin typeface="Symbol" charset="0"/>
              </a:rPr>
              <a:t>m</a:t>
            </a:r>
            <a:r>
              <a:rPr lang="en-US" sz="2000" b="0" baseline="30000" dirty="0">
                <a:cs typeface="Times New Roman" charset="0"/>
              </a:rPr>
              <a:t>–</a:t>
            </a:r>
            <a:r>
              <a:rPr lang="en-US" sz="2000" dirty="0"/>
              <a:t>  </a:t>
            </a:r>
            <a:r>
              <a:rPr lang="en-US" sz="2000" b="0" dirty="0"/>
              <a:t>form </a:t>
            </a:r>
            <a:r>
              <a:rPr lang="en-US" sz="2000" dirty="0" smtClean="0">
                <a:latin typeface="Arial"/>
              </a:rPr>
              <a:t>“</a:t>
            </a:r>
            <a:r>
              <a:rPr lang="en-US" sz="2000" b="0" dirty="0" err="1" smtClean="0"/>
              <a:t>muonic</a:t>
            </a:r>
            <a:r>
              <a:rPr lang="en-US" sz="2000" dirty="0" smtClean="0">
                <a:latin typeface="Arial"/>
              </a:rPr>
              <a:t>” </a:t>
            </a:r>
            <a:r>
              <a:rPr lang="en-US" sz="2000" b="0" dirty="0" smtClean="0"/>
              <a:t>atoms</a:t>
            </a:r>
            <a:r>
              <a:rPr lang="en-US" sz="2000" b="0" dirty="0"/>
              <a:t>) </a:t>
            </a:r>
          </a:p>
        </p:txBody>
      </p:sp>
      <p:sp>
        <p:nvSpPr>
          <p:cNvPr id="15" name="Text Box 18"/>
          <p:cNvSpPr txBox="1">
            <a:spLocks noChangeArrowheads="1"/>
          </p:cNvSpPr>
          <p:nvPr/>
        </p:nvSpPr>
        <p:spPr bwMode="auto">
          <a:xfrm>
            <a:off x="7949052" y="1768593"/>
            <a:ext cx="8724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b="0" i="1" dirty="0" smtClean="0"/>
              <a:t>H. Yukawa</a:t>
            </a:r>
            <a:endParaRPr lang="en-US" sz="1200" b="0" i="1" dirty="0"/>
          </a:p>
        </p:txBody>
      </p:sp>
      <p:pic>
        <p:nvPicPr>
          <p:cNvPr id="17" name="Picture 16" descr="C:\Documents and Settings\dilella\Workshop\Lectures\Figures\Basics\Yukawa.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3035" y="121753"/>
            <a:ext cx="1165225" cy="16351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286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of the pion (I)</a:t>
            </a:r>
            <a:endParaRPr lang="en-US" dirty="0"/>
          </a:p>
        </p:txBody>
      </p:sp>
      <p:sp>
        <p:nvSpPr>
          <p:cNvPr id="3" name="Content Placeholder 2"/>
          <p:cNvSpPr>
            <a:spLocks noGrp="1"/>
          </p:cNvSpPr>
          <p:nvPr>
            <p:ph idx="1"/>
          </p:nvPr>
        </p:nvSpPr>
        <p:spPr>
          <a:xfrm>
            <a:off x="264564" y="1084845"/>
            <a:ext cx="5396797" cy="2159462"/>
          </a:xfrm>
        </p:spPr>
        <p:txBody>
          <a:bodyPr>
            <a:normAutofit fontScale="85000" lnSpcReduction="10000"/>
          </a:bodyPr>
          <a:lstStyle/>
          <a:p>
            <a:r>
              <a:rPr lang="en-US" dirty="0"/>
              <a:t>Experiment  of  </a:t>
            </a:r>
            <a:r>
              <a:rPr lang="en-US" dirty="0" smtClean="0"/>
              <a:t>M. </a:t>
            </a:r>
            <a:r>
              <a:rPr lang="en-US" dirty="0" err="1" smtClean="0"/>
              <a:t>Conversi</a:t>
            </a:r>
            <a:r>
              <a:rPr lang="en-US" dirty="0"/>
              <a:t>, </a:t>
            </a:r>
            <a:r>
              <a:rPr lang="en-US" dirty="0" smtClean="0"/>
              <a:t>O. </a:t>
            </a:r>
            <a:r>
              <a:rPr lang="en-US" dirty="0" err="1" smtClean="0"/>
              <a:t>Pancini</a:t>
            </a:r>
            <a:r>
              <a:rPr lang="en-US" dirty="0"/>
              <a:t>, </a:t>
            </a:r>
            <a:r>
              <a:rPr lang="en-US" dirty="0" smtClean="0"/>
              <a:t>E. </a:t>
            </a:r>
            <a:r>
              <a:rPr lang="en-US" dirty="0" err="1" smtClean="0"/>
              <a:t>Piccioni</a:t>
            </a:r>
            <a:r>
              <a:rPr lang="en-US" dirty="0" smtClean="0"/>
              <a:t>  in Rome</a:t>
            </a:r>
            <a:r>
              <a:rPr lang="en-US" dirty="0"/>
              <a:t>, </a:t>
            </a:r>
            <a:r>
              <a:rPr lang="en-US" dirty="0" smtClean="0"/>
              <a:t>1945: study </a:t>
            </a:r>
            <a:r>
              <a:rPr lang="en-US" dirty="0"/>
              <a:t>of </a:t>
            </a:r>
            <a:r>
              <a:rPr lang="en-US" dirty="0">
                <a:latin typeface="Symbol" charset="0"/>
              </a:rPr>
              <a:t>m</a:t>
            </a:r>
            <a:r>
              <a:rPr lang="en-US" baseline="30000" dirty="0">
                <a:cs typeface="Times New Roman" charset="0"/>
              </a:rPr>
              <a:t>–</a:t>
            </a:r>
            <a:r>
              <a:rPr lang="en-US" dirty="0"/>
              <a:t> stopping in matter using  </a:t>
            </a:r>
            <a:r>
              <a:rPr lang="en-US" dirty="0">
                <a:latin typeface="Symbol" charset="0"/>
              </a:rPr>
              <a:t>m</a:t>
            </a:r>
            <a:r>
              <a:rPr lang="en-US" baseline="30000" dirty="0">
                <a:cs typeface="Times New Roman" charset="0"/>
              </a:rPr>
              <a:t>–</a:t>
            </a:r>
            <a:r>
              <a:rPr lang="en-US" dirty="0"/>
              <a:t> magnetic selection in the cosmic </a:t>
            </a:r>
            <a:r>
              <a:rPr lang="en-US" dirty="0" smtClean="0"/>
              <a:t>rays</a:t>
            </a:r>
            <a:endParaRPr lang="en-US" dirty="0"/>
          </a:p>
        </p:txBody>
      </p:sp>
      <p:pic>
        <p:nvPicPr>
          <p:cNvPr id="5" name="Picture 4"/>
          <p:cNvPicPr>
            <a:picLocks noChangeAspect="1"/>
          </p:cNvPicPr>
          <p:nvPr/>
        </p:nvPicPr>
        <p:blipFill>
          <a:blip r:embed="rId2"/>
          <a:stretch>
            <a:fillRect/>
          </a:stretch>
        </p:blipFill>
        <p:spPr>
          <a:xfrm>
            <a:off x="5661361" y="368079"/>
            <a:ext cx="3276899" cy="18432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6100429" y="2324274"/>
            <a:ext cx="2399184" cy="276999"/>
          </a:xfrm>
          <a:prstGeom prst="rect">
            <a:avLst/>
          </a:prstGeom>
        </p:spPr>
        <p:txBody>
          <a:bodyPr wrap="square">
            <a:spAutoFit/>
          </a:bodyPr>
          <a:lstStyle/>
          <a:p>
            <a:r>
              <a:rPr lang="en-US" sz="1200" i="1" dirty="0" smtClean="0"/>
              <a:t>M. </a:t>
            </a:r>
            <a:r>
              <a:rPr lang="en-US" sz="1200" i="1" dirty="0" err="1"/>
              <a:t>Conversi</a:t>
            </a:r>
            <a:r>
              <a:rPr lang="en-US" sz="1200" i="1" dirty="0"/>
              <a:t>, </a:t>
            </a:r>
            <a:r>
              <a:rPr lang="en-US" sz="1200" i="1" dirty="0" smtClean="0"/>
              <a:t>O. </a:t>
            </a:r>
            <a:r>
              <a:rPr lang="en-US" sz="1200" i="1" dirty="0" err="1"/>
              <a:t>Piccioni</a:t>
            </a:r>
            <a:r>
              <a:rPr lang="en-US" sz="1200" i="1" dirty="0"/>
              <a:t> </a:t>
            </a:r>
            <a:r>
              <a:rPr lang="en-US" sz="1200" i="1" dirty="0" smtClean="0"/>
              <a:t>&amp; E. </a:t>
            </a:r>
            <a:r>
              <a:rPr lang="en-US" sz="1200" i="1" dirty="0" err="1"/>
              <a:t>Pancini</a:t>
            </a:r>
            <a:endParaRPr lang="en-US" sz="1200" i="1" dirty="0"/>
          </a:p>
        </p:txBody>
      </p:sp>
      <p:pic>
        <p:nvPicPr>
          <p:cNvPr id="15" name="Picture 14"/>
          <p:cNvPicPr>
            <a:picLocks noChangeAspect="1"/>
          </p:cNvPicPr>
          <p:nvPr/>
        </p:nvPicPr>
        <p:blipFill>
          <a:blip r:embed="rId3"/>
          <a:stretch>
            <a:fillRect/>
          </a:stretch>
        </p:blipFill>
        <p:spPr>
          <a:xfrm>
            <a:off x="1582017" y="3244306"/>
            <a:ext cx="2392042" cy="3613693"/>
          </a:xfrm>
          <a:prstGeom prst="rect">
            <a:avLst/>
          </a:prstGeom>
        </p:spPr>
      </p:pic>
      <p:pic>
        <p:nvPicPr>
          <p:cNvPr id="16" name="Picture 15"/>
          <p:cNvPicPr>
            <a:picLocks noChangeAspect="1"/>
          </p:cNvPicPr>
          <p:nvPr/>
        </p:nvPicPr>
        <p:blipFill>
          <a:blip r:embed="rId4"/>
          <a:stretch>
            <a:fillRect/>
          </a:stretch>
        </p:blipFill>
        <p:spPr>
          <a:xfrm>
            <a:off x="4417867" y="3244305"/>
            <a:ext cx="2697973" cy="3636867"/>
          </a:xfrm>
          <a:prstGeom prst="rect">
            <a:avLst/>
          </a:prstGeom>
        </p:spPr>
      </p:pic>
      <p:pic>
        <p:nvPicPr>
          <p:cNvPr id="17" name="Picture 16" descr="img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6092" y="3221134"/>
            <a:ext cx="6678037" cy="3636865"/>
          </a:xfrm>
          <a:prstGeom prst="rect">
            <a:avLst/>
          </a:prstGeom>
        </p:spPr>
      </p:pic>
    </p:spTree>
    <p:extLst>
      <p:ext uri="{BB962C8B-B14F-4D97-AF65-F5344CB8AC3E}">
        <p14:creationId xmlns:p14="http://schemas.microsoft.com/office/powerpoint/2010/main" val="3740483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Pauli’s exclusion principle</a:t>
            </a:r>
            <a:endParaRPr lang="en-US" dirty="0"/>
          </a:p>
        </p:txBody>
      </p:sp>
      <p:sp>
        <p:nvSpPr>
          <p:cNvPr id="42" name="Text Box 3"/>
          <p:cNvSpPr txBox="1">
            <a:spLocks noChangeArrowheads="1"/>
          </p:cNvSpPr>
          <p:nvPr/>
        </p:nvSpPr>
        <p:spPr bwMode="auto">
          <a:xfrm>
            <a:off x="0" y="924913"/>
            <a:ext cx="759677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t>In Quantum Mechanics the electron orbits around the nucleus are </a:t>
            </a:r>
            <a:r>
              <a:rPr lang="en-US" dirty="0" smtClean="0">
                <a:latin typeface="Arial"/>
              </a:rPr>
              <a:t>“</a:t>
            </a:r>
            <a:r>
              <a:rPr lang="en-US" dirty="0" smtClean="0"/>
              <a:t>quantized</a:t>
            </a:r>
            <a:r>
              <a:rPr lang="en-US" dirty="0" smtClean="0">
                <a:latin typeface="Arial"/>
              </a:rPr>
              <a:t>”</a:t>
            </a:r>
            <a:r>
              <a:rPr lang="en-US" dirty="0" smtClean="0"/>
              <a:t>:</a:t>
            </a:r>
            <a:endParaRPr lang="en-US" dirty="0"/>
          </a:p>
          <a:p>
            <a:r>
              <a:rPr lang="en-US" dirty="0">
                <a:solidFill>
                  <a:srgbClr val="FF0000"/>
                </a:solidFill>
              </a:rPr>
              <a:t>only some specific orbits (characterized by integer quantum numbers) are possible. </a:t>
            </a:r>
          </a:p>
        </p:txBody>
      </p:sp>
      <p:sp>
        <p:nvSpPr>
          <p:cNvPr id="43" name="Text Box 4"/>
          <p:cNvSpPr txBox="1">
            <a:spLocks noChangeArrowheads="1"/>
          </p:cNvSpPr>
          <p:nvPr/>
        </p:nvSpPr>
        <p:spPr bwMode="auto">
          <a:xfrm>
            <a:off x="-31750" y="1798712"/>
            <a:ext cx="64248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 Example: allowed  orbit radii and energies for the Hydrogen atom</a:t>
            </a:r>
          </a:p>
        </p:txBody>
      </p:sp>
      <p:graphicFrame>
        <p:nvGraphicFramePr>
          <p:cNvPr id="44" name="Object 5"/>
          <p:cNvGraphicFramePr>
            <a:graphicFrameLocks noChangeAspect="1"/>
          </p:cNvGraphicFramePr>
          <p:nvPr>
            <p:extLst>
              <p:ext uri="{D42A27DB-BD31-4B8C-83A1-F6EECF244321}">
                <p14:modId xmlns:p14="http://schemas.microsoft.com/office/powerpoint/2010/main" val="3091603025"/>
              </p:ext>
            </p:extLst>
          </p:nvPr>
        </p:nvGraphicFramePr>
        <p:xfrm>
          <a:off x="228600" y="2195587"/>
          <a:ext cx="4606925" cy="889000"/>
        </p:xfrm>
        <a:graphic>
          <a:graphicData uri="http://schemas.openxmlformats.org/presentationml/2006/ole">
            <mc:AlternateContent xmlns:mc="http://schemas.openxmlformats.org/markup-compatibility/2006">
              <mc:Choice xmlns:v="urn:schemas-microsoft-com:vml" Requires="v">
                <p:oleObj spid="_x0000_s45631" name="Equation" r:id="rId3" imgW="2501640" imgH="482400" progId="Equation.3">
                  <p:embed/>
                </p:oleObj>
              </mc:Choice>
              <mc:Fallback>
                <p:oleObj name="Equation" r:id="rId3" imgW="250164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195587"/>
                        <a:ext cx="4606925"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45" name="Object 6"/>
          <p:cNvGraphicFramePr>
            <a:graphicFrameLocks noChangeAspect="1"/>
          </p:cNvGraphicFramePr>
          <p:nvPr>
            <p:extLst>
              <p:ext uri="{D42A27DB-BD31-4B8C-83A1-F6EECF244321}">
                <p14:modId xmlns:p14="http://schemas.microsoft.com/office/powerpoint/2010/main" val="992474083"/>
              </p:ext>
            </p:extLst>
          </p:nvPr>
        </p:nvGraphicFramePr>
        <p:xfrm>
          <a:off x="228600" y="2989422"/>
          <a:ext cx="4489450" cy="958850"/>
        </p:xfrm>
        <a:graphic>
          <a:graphicData uri="http://schemas.openxmlformats.org/presentationml/2006/ole">
            <mc:AlternateContent xmlns:mc="http://schemas.openxmlformats.org/markup-compatibility/2006">
              <mc:Choice xmlns:v="urn:schemas-microsoft-com:vml" Requires="v">
                <p:oleObj spid="_x0000_s45632" name="Equation" r:id="rId5" imgW="2438280" imgH="520560" progId="Equation.3">
                  <p:embed/>
                </p:oleObj>
              </mc:Choice>
              <mc:Fallback>
                <p:oleObj name="Equation" r:id="rId5" imgW="2438280" imgH="520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989422"/>
                        <a:ext cx="4489450"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46" name="Group 10"/>
          <p:cNvGrpSpPr>
            <a:grpSpLocks/>
          </p:cNvGrpSpPr>
          <p:nvPr/>
        </p:nvGrpSpPr>
        <p:grpSpPr bwMode="auto">
          <a:xfrm>
            <a:off x="5334000" y="2532222"/>
            <a:ext cx="2590800" cy="762000"/>
            <a:chOff x="3504" y="1584"/>
            <a:chExt cx="1632" cy="480"/>
          </a:xfrm>
        </p:grpSpPr>
        <p:sp>
          <p:nvSpPr>
            <p:cNvPr id="47" name="Text Box 7"/>
            <p:cNvSpPr txBox="1">
              <a:spLocks noChangeArrowheads="1"/>
            </p:cNvSpPr>
            <p:nvPr/>
          </p:nvSpPr>
          <p:spPr bwMode="auto">
            <a:xfrm>
              <a:off x="3504" y="1584"/>
              <a:ext cx="163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dirty="0"/>
                <a:t> </a:t>
              </a:r>
              <a:r>
                <a:rPr lang="en-US" sz="2000" i="1" dirty="0"/>
                <a:t>m</a:t>
              </a:r>
              <a:r>
                <a:rPr lang="en-US" sz="2000" dirty="0"/>
                <a:t> = </a:t>
              </a:r>
              <a:r>
                <a:rPr lang="en-US" sz="2000" i="1" dirty="0" err="1"/>
                <a:t>m</a:t>
              </a:r>
              <a:r>
                <a:rPr lang="en-US" baseline="-25000" dirty="0" err="1"/>
                <a:t>e</a:t>
              </a:r>
              <a:r>
                <a:rPr lang="en-US" sz="2000" i="1" dirty="0" err="1"/>
                <a:t>m</a:t>
              </a:r>
              <a:r>
                <a:rPr lang="en-US" baseline="-25000" dirty="0" err="1"/>
                <a:t>p</a:t>
              </a:r>
              <a:r>
                <a:rPr lang="en-US" sz="2000" dirty="0"/>
                <a:t>/(</a:t>
              </a:r>
              <a:r>
                <a:rPr lang="en-US" sz="2000" i="1" dirty="0"/>
                <a:t>m</a:t>
              </a:r>
              <a:r>
                <a:rPr lang="en-US" baseline="-25000" dirty="0"/>
                <a:t>e</a:t>
              </a:r>
              <a:r>
                <a:rPr lang="en-US" sz="2000" dirty="0"/>
                <a:t> + </a:t>
              </a:r>
              <a:r>
                <a:rPr lang="en-US" sz="2000" i="1" dirty="0" err="1"/>
                <a:t>m</a:t>
              </a:r>
              <a:r>
                <a:rPr lang="en-US" baseline="-25000" dirty="0" err="1"/>
                <a:t>p</a:t>
              </a:r>
              <a:r>
                <a:rPr lang="en-US" sz="2000" dirty="0"/>
                <a:t>)</a:t>
              </a:r>
            </a:p>
            <a:p>
              <a:r>
                <a:rPr lang="en-US" sz="2000" dirty="0"/>
                <a:t> </a:t>
              </a:r>
              <a:r>
                <a:rPr lang="en-US" sz="2000" i="1" dirty="0"/>
                <a:t>n</a:t>
              </a:r>
              <a:r>
                <a:rPr lang="en-US" sz="2000" dirty="0"/>
                <a:t> = </a:t>
              </a:r>
              <a:r>
                <a:rPr lang="en-US" sz="2000" dirty="0">
                  <a:latin typeface="Symbol" charset="0"/>
                </a:rPr>
                <a:t>1</a:t>
              </a:r>
              <a:r>
                <a:rPr lang="en-US" sz="2000" dirty="0"/>
                <a:t>, </a:t>
              </a:r>
              <a:r>
                <a:rPr lang="en-US" sz="2000" dirty="0">
                  <a:latin typeface="Symbol" charset="0"/>
                </a:rPr>
                <a:t>2</a:t>
              </a:r>
              <a:r>
                <a:rPr lang="en-US" sz="2000" dirty="0"/>
                <a:t>, ......</a:t>
              </a:r>
            </a:p>
          </p:txBody>
        </p:sp>
        <p:sp>
          <p:nvSpPr>
            <p:cNvPr id="48" name="AutoShape 9"/>
            <p:cNvSpPr>
              <a:spLocks noChangeArrowheads="1"/>
            </p:cNvSpPr>
            <p:nvPr/>
          </p:nvSpPr>
          <p:spPr bwMode="auto">
            <a:xfrm>
              <a:off x="3552" y="1606"/>
              <a:ext cx="1488" cy="458"/>
            </a:xfrm>
            <a:prstGeom prst="bracketPair">
              <a:avLst>
                <a:gd name="adj" fmla="val 1666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9" name="Text Box 11"/>
          <p:cNvSpPr txBox="1">
            <a:spLocks noChangeArrowheads="1"/>
          </p:cNvSpPr>
          <p:nvPr/>
        </p:nvSpPr>
        <p:spPr bwMode="auto">
          <a:xfrm>
            <a:off x="40853" y="3946618"/>
            <a:ext cx="76796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 </a:t>
            </a:r>
            <a:r>
              <a:rPr lang="en-US" dirty="0">
                <a:solidFill>
                  <a:srgbClr val="D60093"/>
                </a:solidFill>
              </a:rPr>
              <a:t>In atoms with </a:t>
            </a:r>
            <a:r>
              <a:rPr lang="en-US" i="1" dirty="0">
                <a:solidFill>
                  <a:srgbClr val="D60093"/>
                </a:solidFill>
              </a:rPr>
              <a:t>Z</a:t>
            </a:r>
            <a:r>
              <a:rPr lang="en-US" dirty="0">
                <a:solidFill>
                  <a:srgbClr val="D60093"/>
                </a:solidFill>
              </a:rPr>
              <a:t> &gt; </a:t>
            </a:r>
            <a:r>
              <a:rPr lang="en-US" dirty="0">
                <a:solidFill>
                  <a:srgbClr val="D60093"/>
                </a:solidFill>
                <a:latin typeface="Symbol" charset="0"/>
              </a:rPr>
              <a:t>2</a:t>
            </a:r>
            <a:r>
              <a:rPr lang="en-US" dirty="0">
                <a:solidFill>
                  <a:srgbClr val="D60093"/>
                </a:solidFill>
              </a:rPr>
              <a:t> only two electrons are found in the innermost orbit – WHY?</a:t>
            </a:r>
            <a:endParaRPr lang="en-US" dirty="0"/>
          </a:p>
        </p:txBody>
      </p:sp>
      <p:sp>
        <p:nvSpPr>
          <p:cNvPr id="50" name="Text Box 12"/>
          <p:cNvSpPr txBox="1">
            <a:spLocks noChangeArrowheads="1"/>
          </p:cNvSpPr>
          <p:nvPr/>
        </p:nvSpPr>
        <p:spPr bwMode="auto">
          <a:xfrm>
            <a:off x="40853" y="4403430"/>
            <a:ext cx="90408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t> </a:t>
            </a:r>
            <a:r>
              <a:rPr lang="en-US" u="sng" dirty="0">
                <a:solidFill>
                  <a:srgbClr val="009900"/>
                </a:solidFill>
              </a:rPr>
              <a:t>ANSWER</a:t>
            </a:r>
            <a:r>
              <a:rPr lang="en-US" dirty="0">
                <a:solidFill>
                  <a:srgbClr val="009900"/>
                </a:solidFill>
              </a:rPr>
              <a:t> (Pauli, </a:t>
            </a:r>
            <a:r>
              <a:rPr lang="en-US" dirty="0">
                <a:solidFill>
                  <a:srgbClr val="009900"/>
                </a:solidFill>
                <a:latin typeface="Symbol" charset="0"/>
              </a:rPr>
              <a:t>1925</a:t>
            </a:r>
            <a:r>
              <a:rPr lang="en-US" dirty="0">
                <a:solidFill>
                  <a:srgbClr val="009900"/>
                </a:solidFill>
              </a:rPr>
              <a:t>): two electrons (spin = </a:t>
            </a:r>
            <a:r>
              <a:rPr lang="en-US" dirty="0">
                <a:solidFill>
                  <a:srgbClr val="009900"/>
                </a:solidFill>
                <a:cs typeface="Times New Roman" charset="0"/>
              </a:rPr>
              <a:t>½) can never </a:t>
            </a:r>
            <a:r>
              <a:rPr lang="en-US" dirty="0" smtClean="0">
                <a:solidFill>
                  <a:srgbClr val="009900"/>
                </a:solidFill>
                <a:cs typeface="Times New Roman" charset="0"/>
              </a:rPr>
              <a:t>be </a:t>
            </a:r>
            <a:r>
              <a:rPr lang="en-US" dirty="0">
                <a:solidFill>
                  <a:srgbClr val="009900"/>
                </a:solidFill>
                <a:cs typeface="Times New Roman" charset="0"/>
              </a:rPr>
              <a:t>in the same physical state</a:t>
            </a:r>
            <a:endParaRPr lang="en-US" dirty="0"/>
          </a:p>
        </p:txBody>
      </p:sp>
      <p:pic>
        <p:nvPicPr>
          <p:cNvPr id="51" name="Picture 13" descr="C:\Documents and Settings\dilella\Work-space\Lectures\Figures\Basics\Pauli.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20472" y="193243"/>
            <a:ext cx="1131888" cy="16351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52" name="Text Box 14"/>
          <p:cNvSpPr txBox="1">
            <a:spLocks noChangeArrowheads="1"/>
          </p:cNvSpPr>
          <p:nvPr/>
        </p:nvSpPr>
        <p:spPr bwMode="auto">
          <a:xfrm>
            <a:off x="7982930" y="1828368"/>
            <a:ext cx="68514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100" i="1" dirty="0" smtClean="0"/>
              <a:t>W. </a:t>
            </a:r>
            <a:r>
              <a:rPr lang="en-US" sz="1100" i="1" dirty="0"/>
              <a:t>Pauli</a:t>
            </a:r>
          </a:p>
        </p:txBody>
      </p:sp>
      <p:sp>
        <p:nvSpPr>
          <p:cNvPr id="53" name="Text Box 49"/>
          <p:cNvSpPr txBox="1">
            <a:spLocks noChangeArrowheads="1"/>
          </p:cNvSpPr>
          <p:nvPr/>
        </p:nvSpPr>
        <p:spPr bwMode="auto">
          <a:xfrm>
            <a:off x="168556" y="6420699"/>
            <a:ext cx="8611983" cy="400110"/>
          </a:xfrm>
          <a:prstGeom prst="rect">
            <a:avLst/>
          </a:prstGeom>
          <a:solidFill>
            <a:schemeClr val="tx1"/>
          </a:solidFill>
          <a:ln>
            <a:noFill/>
          </a:ln>
          <a:effectLst/>
          <a:extLst/>
        </p:spPr>
        <p:txBody>
          <a:bodyPr wrap="square">
            <a:spAutoFit/>
          </a:bodyPr>
          <a:lstStyle/>
          <a:p>
            <a:r>
              <a:rPr lang="en-US" sz="2000" dirty="0" smtClean="0">
                <a:solidFill>
                  <a:srgbClr val="FF0000"/>
                </a:solidFill>
              </a:rPr>
              <a:t>Pauli</a:t>
            </a:r>
            <a:r>
              <a:rPr lang="en-US" sz="2000" dirty="0" smtClean="0">
                <a:solidFill>
                  <a:srgbClr val="FF0000"/>
                </a:solidFill>
                <a:latin typeface="Arial"/>
              </a:rPr>
              <a:t>’</a:t>
            </a:r>
            <a:r>
              <a:rPr lang="en-US" sz="2000" dirty="0" smtClean="0">
                <a:solidFill>
                  <a:srgbClr val="FF0000"/>
                </a:solidFill>
              </a:rPr>
              <a:t>s </a:t>
            </a:r>
            <a:r>
              <a:rPr lang="en-US" sz="2000" dirty="0">
                <a:solidFill>
                  <a:srgbClr val="FF0000"/>
                </a:solidFill>
              </a:rPr>
              <a:t>exclusion principle applies to </a:t>
            </a:r>
            <a:r>
              <a:rPr lang="en-US" sz="2000" u="sng" dirty="0">
                <a:solidFill>
                  <a:srgbClr val="FF0000"/>
                </a:solidFill>
              </a:rPr>
              <a:t>all</a:t>
            </a:r>
            <a:r>
              <a:rPr lang="en-US" sz="2000" dirty="0">
                <a:solidFill>
                  <a:srgbClr val="FF0000"/>
                </a:solidFill>
              </a:rPr>
              <a:t> particles with half-integer </a:t>
            </a:r>
            <a:r>
              <a:rPr lang="en-US" sz="2000" dirty="0" smtClean="0">
                <a:solidFill>
                  <a:srgbClr val="FF0000"/>
                </a:solidFill>
              </a:rPr>
              <a:t>spin (Fermions</a:t>
            </a:r>
            <a:r>
              <a:rPr lang="en-US" sz="2000" dirty="0">
                <a:solidFill>
                  <a:srgbClr val="FF0000"/>
                </a:solidFill>
              </a:rPr>
              <a:t>)</a:t>
            </a:r>
          </a:p>
        </p:txBody>
      </p:sp>
      <p:grpSp>
        <p:nvGrpSpPr>
          <p:cNvPr id="54" name="Group 53"/>
          <p:cNvGrpSpPr>
            <a:grpSpLocks/>
          </p:cNvGrpSpPr>
          <p:nvPr/>
        </p:nvGrpSpPr>
        <p:grpSpPr bwMode="auto">
          <a:xfrm>
            <a:off x="0" y="4828436"/>
            <a:ext cx="7467600" cy="1592263"/>
            <a:chOff x="0" y="2784"/>
            <a:chExt cx="4704" cy="1003"/>
          </a:xfrm>
        </p:grpSpPr>
        <p:sp>
          <p:nvSpPr>
            <p:cNvPr id="55" name="Text Box 16"/>
            <p:cNvSpPr txBox="1">
              <a:spLocks noChangeArrowheads="1"/>
            </p:cNvSpPr>
            <p:nvPr/>
          </p:nvSpPr>
          <p:spPr bwMode="auto">
            <a:xfrm>
              <a:off x="0" y="3360"/>
              <a:ext cx="507"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80000"/>
                </a:lnSpc>
              </a:pPr>
              <a:r>
                <a:rPr lang="en-US" sz="1600"/>
                <a:t>Lowest</a:t>
              </a:r>
            </a:p>
            <a:p>
              <a:pPr>
                <a:lnSpc>
                  <a:spcPct val="80000"/>
                </a:lnSpc>
              </a:pPr>
              <a:r>
                <a:rPr lang="en-US" sz="1600"/>
                <a:t>energy</a:t>
              </a:r>
            </a:p>
            <a:p>
              <a:pPr>
                <a:lnSpc>
                  <a:spcPct val="80000"/>
                </a:lnSpc>
              </a:pPr>
              <a:r>
                <a:rPr lang="en-US" sz="1600"/>
                <a:t>state</a:t>
              </a:r>
            </a:p>
          </p:txBody>
        </p:sp>
        <p:sp>
          <p:nvSpPr>
            <p:cNvPr id="56" name="Text Box 15"/>
            <p:cNvSpPr txBox="1">
              <a:spLocks noChangeArrowheads="1"/>
            </p:cNvSpPr>
            <p:nvPr/>
          </p:nvSpPr>
          <p:spPr bwMode="auto">
            <a:xfrm>
              <a:off x="614" y="2784"/>
              <a:ext cx="409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dirty="0"/>
                <a:t>Hydrogen  (</a:t>
              </a:r>
              <a:r>
                <a:rPr lang="en-US" sz="1800" i="1" dirty="0"/>
                <a:t>Z</a:t>
              </a:r>
              <a:r>
                <a:rPr lang="en-US" sz="1800" dirty="0"/>
                <a:t> = </a:t>
              </a:r>
              <a:r>
                <a:rPr lang="en-US" sz="1800" dirty="0">
                  <a:latin typeface="Symbol" charset="0"/>
                </a:rPr>
                <a:t>1</a:t>
              </a:r>
              <a:r>
                <a:rPr lang="en-US" sz="1800" dirty="0"/>
                <a:t>)       Helium (</a:t>
              </a:r>
              <a:r>
                <a:rPr lang="en-US" sz="1800" i="1" dirty="0"/>
                <a:t>Z</a:t>
              </a:r>
              <a:r>
                <a:rPr lang="en-US" sz="1800" dirty="0"/>
                <a:t> = </a:t>
              </a:r>
              <a:r>
                <a:rPr lang="en-US" sz="1800" dirty="0">
                  <a:latin typeface="Symbol" charset="0"/>
                </a:rPr>
                <a:t>2</a:t>
              </a:r>
              <a:r>
                <a:rPr lang="en-US" sz="1800" dirty="0"/>
                <a:t>)             Lithium (</a:t>
              </a:r>
              <a:r>
                <a:rPr lang="en-US" sz="1800" i="1" dirty="0"/>
                <a:t>Z</a:t>
              </a:r>
              <a:r>
                <a:rPr lang="en-US" sz="1800" dirty="0"/>
                <a:t> = </a:t>
              </a:r>
              <a:r>
                <a:rPr lang="en-US" sz="1800" dirty="0">
                  <a:latin typeface="Symbol" charset="0"/>
                </a:rPr>
                <a:t>3</a:t>
              </a:r>
              <a:r>
                <a:rPr lang="en-US" sz="1800" dirty="0"/>
                <a:t>) .....                   </a:t>
              </a:r>
            </a:p>
          </p:txBody>
        </p:sp>
        <p:sp>
          <p:nvSpPr>
            <p:cNvPr id="57" name="Line 17"/>
            <p:cNvSpPr>
              <a:spLocks noChangeShapeType="1"/>
            </p:cNvSpPr>
            <p:nvPr/>
          </p:nvSpPr>
          <p:spPr bwMode="auto">
            <a:xfrm>
              <a:off x="816" y="3528"/>
              <a:ext cx="80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8" name="Line 18"/>
            <p:cNvSpPr>
              <a:spLocks noChangeShapeType="1"/>
            </p:cNvSpPr>
            <p:nvPr/>
          </p:nvSpPr>
          <p:spPr bwMode="auto">
            <a:xfrm>
              <a:off x="2064" y="3528"/>
              <a:ext cx="80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59" name="Line 19"/>
            <p:cNvSpPr>
              <a:spLocks noChangeShapeType="1"/>
            </p:cNvSpPr>
            <p:nvPr/>
          </p:nvSpPr>
          <p:spPr bwMode="auto">
            <a:xfrm>
              <a:off x="3504" y="3526"/>
              <a:ext cx="80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 name="Line 20"/>
            <p:cNvSpPr>
              <a:spLocks noChangeShapeType="1"/>
            </p:cNvSpPr>
            <p:nvPr/>
          </p:nvSpPr>
          <p:spPr bwMode="auto">
            <a:xfrm>
              <a:off x="3504" y="3240"/>
              <a:ext cx="80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 name="Line 21"/>
            <p:cNvSpPr>
              <a:spLocks noChangeShapeType="1"/>
            </p:cNvSpPr>
            <p:nvPr/>
          </p:nvSpPr>
          <p:spPr bwMode="auto">
            <a:xfrm>
              <a:off x="528" y="3528"/>
              <a:ext cx="19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62" name="Group 24"/>
            <p:cNvGrpSpPr>
              <a:grpSpLocks/>
            </p:cNvGrpSpPr>
            <p:nvPr/>
          </p:nvGrpSpPr>
          <p:grpSpPr bwMode="auto">
            <a:xfrm>
              <a:off x="1152" y="3336"/>
              <a:ext cx="115" cy="345"/>
              <a:chOff x="1152" y="3800"/>
              <a:chExt cx="115" cy="345"/>
            </a:xfrm>
          </p:grpSpPr>
          <p:sp>
            <p:nvSpPr>
              <p:cNvPr id="78" name="Oval 22"/>
              <p:cNvSpPr>
                <a:spLocks noChangeAspect="1" noChangeArrowheads="1"/>
              </p:cNvSpPr>
              <p:nvPr/>
            </p:nvSpPr>
            <p:spPr bwMode="auto">
              <a:xfrm>
                <a:off x="1152" y="3936"/>
                <a:ext cx="115" cy="11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Line 23"/>
              <p:cNvSpPr>
                <a:spLocks noChangeShapeType="1"/>
              </p:cNvSpPr>
              <p:nvPr/>
            </p:nvSpPr>
            <p:spPr bwMode="auto">
              <a:xfrm flipV="1">
                <a:off x="1209" y="3800"/>
                <a:ext cx="0" cy="3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3" name="Group 25"/>
            <p:cNvGrpSpPr>
              <a:grpSpLocks/>
            </p:cNvGrpSpPr>
            <p:nvPr/>
          </p:nvGrpSpPr>
          <p:grpSpPr bwMode="auto">
            <a:xfrm>
              <a:off x="2256" y="3336"/>
              <a:ext cx="115" cy="345"/>
              <a:chOff x="1152" y="3800"/>
              <a:chExt cx="115" cy="345"/>
            </a:xfrm>
          </p:grpSpPr>
          <p:sp>
            <p:nvSpPr>
              <p:cNvPr id="76" name="Oval 26"/>
              <p:cNvSpPr>
                <a:spLocks noChangeAspect="1" noChangeArrowheads="1"/>
              </p:cNvSpPr>
              <p:nvPr/>
            </p:nvSpPr>
            <p:spPr bwMode="auto">
              <a:xfrm>
                <a:off x="1152" y="3936"/>
                <a:ext cx="115" cy="11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Line 27"/>
              <p:cNvSpPr>
                <a:spLocks noChangeShapeType="1"/>
              </p:cNvSpPr>
              <p:nvPr/>
            </p:nvSpPr>
            <p:spPr bwMode="auto">
              <a:xfrm flipV="1">
                <a:off x="1209" y="3800"/>
                <a:ext cx="0" cy="3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4" name="Group 28"/>
            <p:cNvGrpSpPr>
              <a:grpSpLocks/>
            </p:cNvGrpSpPr>
            <p:nvPr/>
          </p:nvGrpSpPr>
          <p:grpSpPr bwMode="auto">
            <a:xfrm rot="10800000">
              <a:off x="2544" y="3371"/>
              <a:ext cx="115" cy="345"/>
              <a:chOff x="1152" y="3800"/>
              <a:chExt cx="115" cy="345"/>
            </a:xfrm>
          </p:grpSpPr>
          <p:sp>
            <p:nvSpPr>
              <p:cNvPr id="74" name="Oval 29"/>
              <p:cNvSpPr>
                <a:spLocks noChangeAspect="1" noChangeArrowheads="1"/>
              </p:cNvSpPr>
              <p:nvPr/>
            </p:nvSpPr>
            <p:spPr bwMode="auto">
              <a:xfrm>
                <a:off x="1152" y="3936"/>
                <a:ext cx="115" cy="11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 name="Line 30"/>
              <p:cNvSpPr>
                <a:spLocks noChangeShapeType="1"/>
              </p:cNvSpPr>
              <p:nvPr/>
            </p:nvSpPr>
            <p:spPr bwMode="auto">
              <a:xfrm flipV="1">
                <a:off x="1209" y="3800"/>
                <a:ext cx="0" cy="3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5" name="Group 40"/>
            <p:cNvGrpSpPr>
              <a:grpSpLocks/>
            </p:cNvGrpSpPr>
            <p:nvPr/>
          </p:nvGrpSpPr>
          <p:grpSpPr bwMode="auto">
            <a:xfrm rot="10800000">
              <a:off x="3936" y="3384"/>
              <a:ext cx="115" cy="345"/>
              <a:chOff x="1152" y="3800"/>
              <a:chExt cx="115" cy="345"/>
            </a:xfrm>
          </p:grpSpPr>
          <p:sp>
            <p:nvSpPr>
              <p:cNvPr id="72" name="Oval 41"/>
              <p:cNvSpPr>
                <a:spLocks noChangeAspect="1" noChangeArrowheads="1"/>
              </p:cNvSpPr>
              <p:nvPr/>
            </p:nvSpPr>
            <p:spPr bwMode="auto">
              <a:xfrm>
                <a:off x="1152" y="3936"/>
                <a:ext cx="115" cy="11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Line 42"/>
              <p:cNvSpPr>
                <a:spLocks noChangeShapeType="1"/>
              </p:cNvSpPr>
              <p:nvPr/>
            </p:nvSpPr>
            <p:spPr bwMode="auto">
              <a:xfrm flipV="1">
                <a:off x="1209" y="3800"/>
                <a:ext cx="0" cy="3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6" name="Group 43"/>
            <p:cNvGrpSpPr>
              <a:grpSpLocks/>
            </p:cNvGrpSpPr>
            <p:nvPr/>
          </p:nvGrpSpPr>
          <p:grpSpPr bwMode="auto">
            <a:xfrm>
              <a:off x="3840" y="3048"/>
              <a:ext cx="115" cy="345"/>
              <a:chOff x="1152" y="3800"/>
              <a:chExt cx="115" cy="345"/>
            </a:xfrm>
          </p:grpSpPr>
          <p:sp>
            <p:nvSpPr>
              <p:cNvPr id="70" name="Oval 44"/>
              <p:cNvSpPr>
                <a:spLocks noChangeAspect="1" noChangeArrowheads="1"/>
              </p:cNvSpPr>
              <p:nvPr/>
            </p:nvSpPr>
            <p:spPr bwMode="auto">
              <a:xfrm>
                <a:off x="1152" y="3936"/>
                <a:ext cx="115" cy="11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 name="Line 45"/>
              <p:cNvSpPr>
                <a:spLocks noChangeShapeType="1"/>
              </p:cNvSpPr>
              <p:nvPr/>
            </p:nvSpPr>
            <p:spPr bwMode="auto">
              <a:xfrm flipV="1">
                <a:off x="1209" y="3800"/>
                <a:ext cx="0" cy="3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7" name="Group 50"/>
            <p:cNvGrpSpPr>
              <a:grpSpLocks/>
            </p:cNvGrpSpPr>
            <p:nvPr/>
          </p:nvGrpSpPr>
          <p:grpSpPr bwMode="auto">
            <a:xfrm>
              <a:off x="3648" y="3328"/>
              <a:ext cx="115" cy="345"/>
              <a:chOff x="1152" y="3800"/>
              <a:chExt cx="115" cy="345"/>
            </a:xfrm>
          </p:grpSpPr>
          <p:sp>
            <p:nvSpPr>
              <p:cNvPr id="68" name="Oval 51"/>
              <p:cNvSpPr>
                <a:spLocks noChangeAspect="1" noChangeArrowheads="1"/>
              </p:cNvSpPr>
              <p:nvPr/>
            </p:nvSpPr>
            <p:spPr bwMode="auto">
              <a:xfrm>
                <a:off x="1152" y="3936"/>
                <a:ext cx="115" cy="115"/>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Line 52"/>
              <p:cNvSpPr>
                <a:spLocks noChangeShapeType="1"/>
              </p:cNvSpPr>
              <p:nvPr/>
            </p:nvSpPr>
            <p:spPr bwMode="auto">
              <a:xfrm flipV="1">
                <a:off x="1209" y="3800"/>
                <a:ext cx="0" cy="34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spTree>
    <p:extLst>
      <p:ext uri="{BB962C8B-B14F-4D97-AF65-F5344CB8AC3E}">
        <p14:creationId xmlns:p14="http://schemas.microsoft.com/office/powerpoint/2010/main" val="48440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45"/>
                                        </p:tgtEl>
                                        <p:attrNameLst>
                                          <p:attrName>style.visibility</p:attrName>
                                        </p:attrNameLst>
                                      </p:cBhvr>
                                      <p:to>
                                        <p:strVal val="visible"/>
                                      </p:to>
                                    </p:set>
                                  </p:childTnLst>
                                </p:cTn>
                              </p:par>
                            </p:childTnLst>
                          </p:cTn>
                        </p:par>
                        <p:par>
                          <p:cTn id="13" fill="hold">
                            <p:stCondLst>
                              <p:cond delay="1500"/>
                            </p:stCondLst>
                            <p:childTnLst>
                              <p:par>
                                <p:cTn id="14" presetID="2" presetClass="entr" presetSubtype="2" fill="hold" nodeType="afterEffect">
                                  <p:stCondLst>
                                    <p:cond delay="0"/>
                                  </p:stCondLst>
                                  <p:childTnLst>
                                    <p:set>
                                      <p:cBhvr>
                                        <p:cTn id="15" dur="1" fill="hold">
                                          <p:stCondLst>
                                            <p:cond delay="0"/>
                                          </p:stCondLst>
                                        </p:cTn>
                                        <p:tgtEl>
                                          <p:spTgt spid="46"/>
                                        </p:tgtEl>
                                        <p:attrNameLst>
                                          <p:attrName>style.visibility</p:attrName>
                                        </p:attrNameLst>
                                      </p:cBhvr>
                                      <p:to>
                                        <p:strVal val="visible"/>
                                      </p:to>
                                    </p:set>
                                    <p:anim calcmode="lin" valueType="num">
                                      <p:cBhvr additive="base">
                                        <p:cTn id="16" dur="500" fill="hold"/>
                                        <p:tgtEl>
                                          <p:spTgt spid="46"/>
                                        </p:tgtEl>
                                        <p:attrNameLst>
                                          <p:attrName>ppt_x</p:attrName>
                                        </p:attrNameLst>
                                      </p:cBhvr>
                                      <p:tavLst>
                                        <p:tav tm="0">
                                          <p:val>
                                            <p:strVal val="1+#ppt_w/2"/>
                                          </p:val>
                                        </p:tav>
                                        <p:tav tm="100000">
                                          <p:val>
                                            <p:strVal val="#ppt_x"/>
                                          </p:val>
                                        </p:tav>
                                      </p:tavLst>
                                    </p:anim>
                                    <p:anim calcmode="lin" valueType="num">
                                      <p:cBhvr additive="base">
                                        <p:cTn id="17" dur="50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4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5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499"/>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49" grpId="0" autoUpdateAnimBg="0"/>
      <p:bldP spid="50" grpId="0" autoUpdateAnimBg="0"/>
      <p:bldP spid="5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of the pion (I)</a:t>
            </a:r>
            <a:endParaRPr lang="en-US" dirty="0"/>
          </a:p>
        </p:txBody>
      </p:sp>
      <p:sp>
        <p:nvSpPr>
          <p:cNvPr id="3" name="Content Placeholder 2"/>
          <p:cNvSpPr>
            <a:spLocks noGrp="1"/>
          </p:cNvSpPr>
          <p:nvPr>
            <p:ph idx="1"/>
          </p:nvPr>
        </p:nvSpPr>
        <p:spPr>
          <a:xfrm>
            <a:off x="264565" y="1084845"/>
            <a:ext cx="4991114" cy="2159462"/>
          </a:xfrm>
        </p:spPr>
        <p:txBody>
          <a:bodyPr>
            <a:normAutofit fontScale="85000" lnSpcReduction="10000"/>
          </a:bodyPr>
          <a:lstStyle/>
          <a:p>
            <a:r>
              <a:rPr lang="en-US" dirty="0"/>
              <a:t>Experiment  of  </a:t>
            </a:r>
            <a:r>
              <a:rPr lang="en-US" dirty="0" smtClean="0"/>
              <a:t>M. </a:t>
            </a:r>
            <a:r>
              <a:rPr lang="en-US" dirty="0" err="1" smtClean="0"/>
              <a:t>Conversi</a:t>
            </a:r>
            <a:r>
              <a:rPr lang="en-US" dirty="0"/>
              <a:t>, </a:t>
            </a:r>
            <a:r>
              <a:rPr lang="en-US" dirty="0" smtClean="0"/>
              <a:t>O. </a:t>
            </a:r>
            <a:r>
              <a:rPr lang="en-US" dirty="0" err="1" smtClean="0"/>
              <a:t>Pancini</a:t>
            </a:r>
            <a:r>
              <a:rPr lang="en-US" dirty="0"/>
              <a:t>, </a:t>
            </a:r>
            <a:r>
              <a:rPr lang="en-US" dirty="0" smtClean="0"/>
              <a:t>E. </a:t>
            </a:r>
            <a:r>
              <a:rPr lang="en-US" dirty="0" err="1" smtClean="0"/>
              <a:t>Piccioni</a:t>
            </a:r>
            <a:r>
              <a:rPr lang="en-US" dirty="0" smtClean="0"/>
              <a:t>  in Rome</a:t>
            </a:r>
            <a:r>
              <a:rPr lang="en-US" dirty="0"/>
              <a:t>, </a:t>
            </a:r>
            <a:r>
              <a:rPr lang="en-US" dirty="0" smtClean="0"/>
              <a:t>1945: study </a:t>
            </a:r>
            <a:r>
              <a:rPr lang="en-US" dirty="0"/>
              <a:t>of </a:t>
            </a:r>
            <a:r>
              <a:rPr lang="en-US" dirty="0">
                <a:latin typeface="Symbol" charset="0"/>
              </a:rPr>
              <a:t>m</a:t>
            </a:r>
            <a:r>
              <a:rPr lang="en-US" baseline="30000" dirty="0">
                <a:cs typeface="Times New Roman" charset="0"/>
              </a:rPr>
              <a:t>–</a:t>
            </a:r>
            <a:r>
              <a:rPr lang="en-US" dirty="0"/>
              <a:t> stopping in matter using  </a:t>
            </a:r>
            <a:r>
              <a:rPr lang="en-US" dirty="0">
                <a:latin typeface="Symbol" charset="0"/>
              </a:rPr>
              <a:t>m</a:t>
            </a:r>
            <a:r>
              <a:rPr lang="en-US" baseline="30000" dirty="0">
                <a:cs typeface="Times New Roman" charset="0"/>
              </a:rPr>
              <a:t>–</a:t>
            </a:r>
            <a:r>
              <a:rPr lang="en-US" dirty="0"/>
              <a:t> magnetic selection in the cosmic </a:t>
            </a:r>
            <a:r>
              <a:rPr lang="en-US" dirty="0" smtClean="0"/>
              <a:t>rays</a:t>
            </a:r>
            <a:endParaRPr lang="en-US" dirty="0"/>
          </a:p>
        </p:txBody>
      </p:sp>
      <p:grpSp>
        <p:nvGrpSpPr>
          <p:cNvPr id="9" name="Group 8"/>
          <p:cNvGrpSpPr/>
          <p:nvPr/>
        </p:nvGrpSpPr>
        <p:grpSpPr>
          <a:xfrm>
            <a:off x="5443633" y="1331583"/>
            <a:ext cx="3339099" cy="2152964"/>
            <a:chOff x="5661361" y="4110622"/>
            <a:chExt cx="3367710" cy="2152964"/>
          </a:xfrm>
        </p:grpSpPr>
        <p:pic>
          <p:nvPicPr>
            <p:cNvPr id="6" name="Picture 5">
              <a:hlinkClick r:id="rId2"/>
            </p:cNvPr>
            <p:cNvPicPr>
              <a:picLocks noChangeAspect="1"/>
            </p:cNvPicPr>
            <p:nvPr/>
          </p:nvPicPr>
          <p:blipFill>
            <a:blip r:embed="rId3"/>
            <a:stretch>
              <a:fillRect/>
            </a:stretch>
          </p:blipFill>
          <p:spPr>
            <a:xfrm>
              <a:off x="5680134" y="4110622"/>
              <a:ext cx="3348937" cy="1883777"/>
            </a:xfrm>
            <a:prstGeom prst="rect">
              <a:avLst/>
            </a:prstGeom>
          </p:spPr>
        </p:pic>
        <p:sp>
          <p:nvSpPr>
            <p:cNvPr id="8" name="TextBox 7"/>
            <p:cNvSpPr txBox="1"/>
            <p:nvPr/>
          </p:nvSpPr>
          <p:spPr>
            <a:xfrm>
              <a:off x="5661361" y="5955809"/>
              <a:ext cx="3242237" cy="307777"/>
            </a:xfrm>
            <a:prstGeom prst="rect">
              <a:avLst/>
            </a:prstGeom>
            <a:noFill/>
          </p:spPr>
          <p:txBody>
            <a:bodyPr wrap="none" rtlCol="0">
              <a:spAutoFit/>
            </a:bodyPr>
            <a:lstStyle/>
            <a:p>
              <a:r>
                <a:rPr lang="en-US" sz="1400" dirty="0" smtClean="0"/>
                <a:t>Here: documentary about their</a:t>
              </a:r>
              <a:r>
                <a:rPr lang="en-US" sz="1400" dirty="0"/>
                <a:t> </a:t>
              </a:r>
              <a:r>
                <a:rPr lang="en-US" sz="1400" dirty="0" smtClean="0"/>
                <a:t>discovery</a:t>
              </a:r>
              <a:endParaRPr lang="en-US" sz="1400" dirty="0"/>
            </a:p>
          </p:txBody>
        </p:sp>
      </p:grpSp>
      <p:sp>
        <p:nvSpPr>
          <p:cNvPr id="11" name="Text Box 11"/>
          <p:cNvSpPr txBox="1">
            <a:spLocks noChangeArrowheads="1"/>
          </p:cNvSpPr>
          <p:nvPr/>
        </p:nvSpPr>
        <p:spPr bwMode="auto">
          <a:xfrm>
            <a:off x="666750" y="3946994"/>
            <a:ext cx="827151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solidFill>
                  <a:srgbClr val="000090"/>
                </a:solidFill>
              </a:rPr>
              <a:t>In light material (</a:t>
            </a:r>
            <a:r>
              <a:rPr lang="en-US" sz="2000" i="1" dirty="0">
                <a:solidFill>
                  <a:srgbClr val="000090"/>
                </a:solidFill>
              </a:rPr>
              <a:t>Z </a:t>
            </a:r>
            <a:r>
              <a:rPr lang="en-US" sz="2000" dirty="0">
                <a:solidFill>
                  <a:srgbClr val="000090"/>
                </a:solidFill>
              </a:rPr>
              <a:t> </a:t>
            </a:r>
            <a:r>
              <a:rPr lang="en-US" sz="2000" dirty="0">
                <a:solidFill>
                  <a:srgbClr val="000090"/>
                </a:solidFill>
                <a:sym typeface="Symbol" charset="0"/>
              </a:rPr>
              <a:t> </a:t>
            </a:r>
            <a:r>
              <a:rPr lang="en-US" sz="2000" dirty="0">
                <a:solidFill>
                  <a:srgbClr val="000090"/>
                </a:solidFill>
                <a:latin typeface="Symbol" charset="0"/>
              </a:rPr>
              <a:t>10</a:t>
            </a:r>
            <a:r>
              <a:rPr lang="en-US" sz="2000" dirty="0">
                <a:solidFill>
                  <a:srgbClr val="000090"/>
                </a:solidFill>
              </a:rPr>
              <a:t>) the </a:t>
            </a:r>
            <a:r>
              <a:rPr lang="en-US" sz="2000" dirty="0">
                <a:solidFill>
                  <a:srgbClr val="000090"/>
                </a:solidFill>
                <a:latin typeface="Symbol" charset="0"/>
              </a:rPr>
              <a:t>m</a:t>
            </a:r>
            <a:r>
              <a:rPr lang="en-US" sz="2000" baseline="30000" dirty="0">
                <a:solidFill>
                  <a:srgbClr val="000090"/>
                </a:solidFill>
                <a:cs typeface="Times New Roman" charset="0"/>
              </a:rPr>
              <a:t>–</a:t>
            </a:r>
            <a:r>
              <a:rPr lang="en-US" sz="2000" dirty="0">
                <a:solidFill>
                  <a:srgbClr val="000090"/>
                </a:solidFill>
              </a:rPr>
              <a:t> decays mainly to electron (just as </a:t>
            </a:r>
            <a:r>
              <a:rPr lang="en-US" sz="2000" dirty="0">
                <a:solidFill>
                  <a:srgbClr val="000090"/>
                </a:solidFill>
                <a:latin typeface="Symbol" charset="0"/>
              </a:rPr>
              <a:t>m</a:t>
            </a:r>
            <a:r>
              <a:rPr lang="en-US" sz="2000" baseline="30000" dirty="0">
                <a:solidFill>
                  <a:srgbClr val="000090"/>
                </a:solidFill>
                <a:cs typeface="Times New Roman" charset="0"/>
              </a:rPr>
              <a:t>+</a:t>
            </a:r>
            <a:r>
              <a:rPr lang="en-US" sz="2000" dirty="0">
                <a:solidFill>
                  <a:srgbClr val="000090"/>
                </a:solidFill>
              </a:rPr>
              <a:t>)</a:t>
            </a:r>
          </a:p>
          <a:p>
            <a:r>
              <a:rPr lang="en-US" sz="2000" dirty="0">
                <a:solidFill>
                  <a:srgbClr val="000090"/>
                </a:solidFill>
              </a:rPr>
              <a:t>In heavier material, the </a:t>
            </a:r>
            <a:r>
              <a:rPr lang="en-US" sz="2000" dirty="0">
                <a:solidFill>
                  <a:srgbClr val="000090"/>
                </a:solidFill>
                <a:latin typeface="Symbol" charset="0"/>
              </a:rPr>
              <a:t>m</a:t>
            </a:r>
            <a:r>
              <a:rPr lang="en-US" sz="2000" baseline="30000" dirty="0">
                <a:solidFill>
                  <a:srgbClr val="000090"/>
                </a:solidFill>
                <a:cs typeface="Times New Roman" charset="0"/>
              </a:rPr>
              <a:t>–</a:t>
            </a:r>
            <a:r>
              <a:rPr lang="en-US" sz="2000" dirty="0">
                <a:solidFill>
                  <a:srgbClr val="000090"/>
                </a:solidFill>
              </a:rPr>
              <a:t> disappears partly by decaying to electron,</a:t>
            </a:r>
          </a:p>
          <a:p>
            <a:r>
              <a:rPr lang="en-US" sz="2000" dirty="0">
                <a:solidFill>
                  <a:srgbClr val="000090"/>
                </a:solidFill>
              </a:rPr>
              <a:t>and partly by nuclear capture (process later understood as  </a:t>
            </a:r>
            <a:r>
              <a:rPr lang="en-US" sz="2000" dirty="0">
                <a:solidFill>
                  <a:srgbClr val="000090"/>
                </a:solidFill>
                <a:latin typeface="Symbol" charset="0"/>
              </a:rPr>
              <a:t>m</a:t>
            </a:r>
            <a:r>
              <a:rPr lang="en-US" sz="2000" baseline="30000" dirty="0">
                <a:solidFill>
                  <a:srgbClr val="000090"/>
                </a:solidFill>
                <a:cs typeface="Times New Roman" charset="0"/>
              </a:rPr>
              <a:t>–</a:t>
            </a:r>
            <a:r>
              <a:rPr lang="en-US" sz="2000" dirty="0">
                <a:solidFill>
                  <a:srgbClr val="000090"/>
                </a:solidFill>
              </a:rPr>
              <a:t> + p  </a:t>
            </a:r>
            <a:r>
              <a:rPr lang="en-US" sz="2000" dirty="0">
                <a:solidFill>
                  <a:srgbClr val="000090"/>
                </a:solidFill>
                <a:sym typeface="Symbol" charset="0"/>
              </a:rPr>
              <a:t> </a:t>
            </a:r>
            <a:r>
              <a:rPr lang="en-US" sz="2000" dirty="0">
                <a:solidFill>
                  <a:srgbClr val="000090"/>
                </a:solidFill>
              </a:rPr>
              <a:t> n + </a:t>
            </a:r>
            <a:r>
              <a:rPr lang="en-US" sz="2000" dirty="0">
                <a:solidFill>
                  <a:srgbClr val="000090"/>
                </a:solidFill>
                <a:latin typeface="Symbol" charset="0"/>
              </a:rPr>
              <a:t>n</a:t>
            </a:r>
            <a:r>
              <a:rPr lang="en-US" sz="2000" dirty="0">
                <a:solidFill>
                  <a:srgbClr val="000090"/>
                </a:solidFill>
              </a:rPr>
              <a:t>).</a:t>
            </a:r>
          </a:p>
          <a:p>
            <a:r>
              <a:rPr lang="en-US" sz="2000" dirty="0">
                <a:solidFill>
                  <a:srgbClr val="000090"/>
                </a:solidFill>
              </a:rPr>
              <a:t>However, the rate of nuclear captures is consistent with the weak interaction.</a:t>
            </a:r>
          </a:p>
        </p:txBody>
      </p:sp>
      <p:sp>
        <p:nvSpPr>
          <p:cNvPr id="13" name="Text Box 12"/>
          <p:cNvSpPr txBox="1">
            <a:spLocks noChangeArrowheads="1"/>
          </p:cNvSpPr>
          <p:nvPr/>
        </p:nvSpPr>
        <p:spPr bwMode="auto">
          <a:xfrm>
            <a:off x="2430968" y="5927800"/>
            <a:ext cx="4496972" cy="461665"/>
          </a:xfrm>
          <a:prstGeom prst="rect">
            <a:avLst/>
          </a:prstGeom>
          <a:ln/>
          <a:extLst/>
        </p:spPr>
        <p:style>
          <a:lnRef idx="0">
            <a:schemeClr val="dk1"/>
          </a:lnRef>
          <a:fillRef idx="3">
            <a:schemeClr val="dk1"/>
          </a:fillRef>
          <a:effectRef idx="3">
            <a:schemeClr val="dk1"/>
          </a:effectRef>
          <a:fontRef idx="minor">
            <a:schemeClr val="lt1"/>
          </a:fontRef>
        </p:style>
        <p:txBody>
          <a:bodyPr wrap="square">
            <a:spAutoFit/>
          </a:bodyPr>
          <a:lstStyle/>
          <a:p>
            <a:r>
              <a:rPr lang="en-US" sz="2400" dirty="0">
                <a:solidFill>
                  <a:srgbClr val="FF0000"/>
                </a:solidFill>
              </a:rPr>
              <a:t>T</a:t>
            </a:r>
            <a:r>
              <a:rPr lang="en-US" sz="2400" dirty="0" smtClean="0">
                <a:solidFill>
                  <a:srgbClr val="FF0000"/>
                </a:solidFill>
              </a:rPr>
              <a:t>he </a:t>
            </a:r>
            <a:r>
              <a:rPr lang="en-US" sz="2400" dirty="0">
                <a:solidFill>
                  <a:srgbClr val="FF0000"/>
                </a:solidFill>
              </a:rPr>
              <a:t>muon is not </a:t>
            </a:r>
            <a:r>
              <a:rPr lang="en-US" sz="2400" dirty="0" smtClean="0">
                <a:solidFill>
                  <a:srgbClr val="FF0000"/>
                </a:solidFill>
              </a:rPr>
              <a:t> Yukawa</a:t>
            </a:r>
            <a:r>
              <a:rPr lang="en-US" sz="2400" dirty="0" smtClean="0">
                <a:solidFill>
                  <a:srgbClr val="FF0000"/>
                </a:solidFill>
                <a:latin typeface="Arial"/>
              </a:rPr>
              <a:t>’</a:t>
            </a:r>
            <a:r>
              <a:rPr lang="en-US" sz="2400" dirty="0" smtClean="0">
                <a:solidFill>
                  <a:srgbClr val="FF0000"/>
                </a:solidFill>
              </a:rPr>
              <a:t>s </a:t>
            </a:r>
            <a:r>
              <a:rPr lang="en-US" sz="2400" dirty="0">
                <a:solidFill>
                  <a:srgbClr val="FF0000"/>
                </a:solidFill>
              </a:rPr>
              <a:t>meson</a:t>
            </a:r>
          </a:p>
        </p:txBody>
      </p:sp>
    </p:spTree>
    <p:extLst>
      <p:ext uri="{BB962C8B-B14F-4D97-AF65-F5344CB8AC3E}">
        <p14:creationId xmlns:p14="http://schemas.microsoft.com/office/powerpoint/2010/main" val="39833919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p:tgtEl>
                                          <p:spTgt spid="13"/>
                                        </p:tgtEl>
                                        <p:attrNameLst>
                                          <p:attrName>ppt_y</p:attrName>
                                        </p:attrNameLst>
                                      </p:cBhvr>
                                      <p:tavLst>
                                        <p:tav tm="0">
                                          <p:val>
                                            <p:strVal val="#ppt_y+#ppt_h*1.125000"/>
                                          </p:val>
                                        </p:tav>
                                        <p:tav tm="100000">
                                          <p:val>
                                            <p:strVal val="#ppt_y"/>
                                          </p:val>
                                        </p:tav>
                                      </p:tavLst>
                                    </p:anim>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of the </a:t>
            </a:r>
            <a:r>
              <a:rPr lang="en-US" dirty="0" smtClean="0"/>
              <a:t>pion (II)            </a:t>
            </a:r>
            <a:endParaRPr lang="en-US" dirty="0"/>
          </a:p>
        </p:txBody>
      </p:sp>
      <p:sp>
        <p:nvSpPr>
          <p:cNvPr id="3" name="Content Placeholder 2"/>
          <p:cNvSpPr>
            <a:spLocks noGrp="1"/>
          </p:cNvSpPr>
          <p:nvPr>
            <p:ph idx="1"/>
          </p:nvPr>
        </p:nvSpPr>
        <p:spPr>
          <a:xfrm>
            <a:off x="60325" y="983105"/>
            <a:ext cx="4516390" cy="2374376"/>
          </a:xfrm>
        </p:spPr>
        <p:txBody>
          <a:bodyPr>
            <a:noAutofit/>
          </a:bodyPr>
          <a:lstStyle/>
          <a:p>
            <a:r>
              <a:rPr lang="en-US" sz="2400" dirty="0" smtClean="0"/>
              <a:t>The work of Lattes</a:t>
            </a:r>
            <a:r>
              <a:rPr lang="en-US" sz="2400" dirty="0" smtClean="0"/>
              <a:t>, </a:t>
            </a:r>
            <a:r>
              <a:rPr lang="en-US" sz="2400" dirty="0" err="1" smtClean="0"/>
              <a:t>Occhialini</a:t>
            </a:r>
            <a:r>
              <a:rPr lang="en-US" sz="2400" dirty="0" smtClean="0"/>
              <a:t>, </a:t>
            </a:r>
            <a:r>
              <a:rPr lang="en-US" sz="2400" dirty="0" smtClean="0"/>
              <a:t>Powell in </a:t>
            </a:r>
            <a:r>
              <a:rPr lang="en-US" sz="2400" dirty="0" smtClean="0"/>
              <a:t>1947 </a:t>
            </a:r>
            <a:r>
              <a:rPr lang="en-US" sz="2400" dirty="0" smtClean="0"/>
              <a:t>established that there were 2 different particles, and one decays into the other. </a:t>
            </a:r>
            <a:endParaRPr lang="en-US" sz="2400" dirty="0"/>
          </a:p>
        </p:txBody>
      </p:sp>
      <p:pic>
        <p:nvPicPr>
          <p:cNvPr id="18" name="Picture 17" descr="Powell-Occhialini_ori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3104" y="842514"/>
            <a:ext cx="4140896" cy="303053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0" name="TextBox 19"/>
          <p:cNvSpPr txBox="1"/>
          <p:nvPr/>
        </p:nvSpPr>
        <p:spPr>
          <a:xfrm>
            <a:off x="6198683" y="3868740"/>
            <a:ext cx="1627293" cy="276999"/>
          </a:xfrm>
          <a:prstGeom prst="rect">
            <a:avLst/>
          </a:prstGeom>
          <a:noFill/>
        </p:spPr>
        <p:txBody>
          <a:bodyPr wrap="none" rtlCol="0">
            <a:spAutoFit/>
          </a:bodyPr>
          <a:lstStyle/>
          <a:p>
            <a:r>
              <a:rPr lang="en-US" sz="1200" i="1" dirty="0" smtClean="0"/>
              <a:t>C. Powell, G. </a:t>
            </a:r>
            <a:r>
              <a:rPr lang="en-US" sz="1200" i="1" dirty="0" err="1" smtClean="0"/>
              <a:t>Occhialini</a:t>
            </a:r>
            <a:endParaRPr lang="en-US" sz="1200" i="1" dirty="0"/>
          </a:p>
        </p:txBody>
      </p:sp>
      <p:sp>
        <p:nvSpPr>
          <p:cNvPr id="21" name="Text Box 10"/>
          <p:cNvSpPr txBox="1">
            <a:spLocks noChangeArrowheads="1"/>
          </p:cNvSpPr>
          <p:nvPr/>
        </p:nvSpPr>
        <p:spPr bwMode="auto">
          <a:xfrm>
            <a:off x="926558" y="4573284"/>
            <a:ext cx="7300314" cy="1579920"/>
          </a:xfrm>
          <a:prstGeom prst="rect">
            <a:avLst/>
          </a:prstGeom>
          <a:ln/>
          <a:extLst/>
        </p:spPr>
        <p:style>
          <a:lnRef idx="0">
            <a:schemeClr val="dk1"/>
          </a:lnRef>
          <a:fillRef idx="3">
            <a:schemeClr val="dk1"/>
          </a:fillRef>
          <a:effectRef idx="3">
            <a:schemeClr val="dk1"/>
          </a:effectRef>
          <a:fontRef idx="minor">
            <a:schemeClr val="lt1"/>
          </a:fontRef>
        </p:style>
        <p:txBody>
          <a:bodyPr wrap="square">
            <a:spAutoFit/>
          </a:bodyPr>
          <a:lstStyle/>
          <a:p>
            <a:pPr>
              <a:lnSpc>
                <a:spcPct val="80000"/>
              </a:lnSpc>
            </a:pPr>
            <a:endParaRPr lang="en-US" sz="2000" b="1" dirty="0" smtClean="0">
              <a:solidFill>
                <a:srgbClr val="FF0000"/>
              </a:solidFill>
            </a:endParaRPr>
          </a:p>
          <a:p>
            <a:pPr>
              <a:lnSpc>
                <a:spcPct val="80000"/>
              </a:lnSpc>
            </a:pPr>
            <a:r>
              <a:rPr lang="en-US" sz="2000" b="1" dirty="0">
                <a:solidFill>
                  <a:srgbClr val="FF0000"/>
                </a:solidFill>
              </a:rPr>
              <a:t> </a:t>
            </a:r>
            <a:r>
              <a:rPr lang="en-US" sz="2000" b="1" dirty="0" smtClean="0">
                <a:solidFill>
                  <a:srgbClr val="FF0000"/>
                </a:solidFill>
              </a:rPr>
              <a:t>New detection technique</a:t>
            </a:r>
            <a:r>
              <a:rPr lang="en-US" sz="2000" dirty="0" smtClean="0">
                <a:solidFill>
                  <a:srgbClr val="FF0000"/>
                </a:solidFill>
              </a:rPr>
              <a:t>: nuclear emulsion.</a:t>
            </a:r>
          </a:p>
          <a:p>
            <a:pPr>
              <a:lnSpc>
                <a:spcPct val="80000"/>
              </a:lnSpc>
            </a:pPr>
            <a:endParaRPr lang="en-US" sz="2000" dirty="0" smtClean="0">
              <a:solidFill>
                <a:srgbClr val="FF0000"/>
              </a:solidFill>
            </a:endParaRPr>
          </a:p>
          <a:p>
            <a:pPr>
              <a:lnSpc>
                <a:spcPct val="80000"/>
              </a:lnSpc>
            </a:pPr>
            <a:r>
              <a:rPr lang="en-US" sz="2000" dirty="0" smtClean="0">
                <a:solidFill>
                  <a:srgbClr val="FF0000"/>
                </a:solidFill>
              </a:rPr>
              <a:t>	A</a:t>
            </a:r>
            <a:r>
              <a:rPr lang="en-US" sz="2000" dirty="0" smtClean="0">
                <a:solidFill>
                  <a:srgbClr val="FF0000"/>
                </a:solidFill>
              </a:rPr>
              <a:t> </a:t>
            </a:r>
            <a:r>
              <a:rPr lang="en-US" sz="2000" dirty="0">
                <a:solidFill>
                  <a:srgbClr val="FF0000"/>
                </a:solidFill>
              </a:rPr>
              <a:t>detector sensitive </a:t>
            </a:r>
            <a:r>
              <a:rPr lang="en-US" sz="2000" dirty="0" smtClean="0">
                <a:solidFill>
                  <a:srgbClr val="FF0000"/>
                </a:solidFill>
              </a:rPr>
              <a:t>to ionization </a:t>
            </a:r>
            <a:r>
              <a:rPr lang="en-US" sz="2000" dirty="0">
                <a:solidFill>
                  <a:srgbClr val="FF0000"/>
                </a:solidFill>
              </a:rPr>
              <a:t>with  </a:t>
            </a:r>
            <a:r>
              <a:rPr lang="en-US" sz="2000" dirty="0">
                <a:solidFill>
                  <a:srgbClr val="FF0000"/>
                </a:solidFill>
                <a:cs typeface="Times New Roman" charset="0"/>
              </a:rPr>
              <a:t>~</a:t>
            </a:r>
            <a:r>
              <a:rPr lang="en-US" sz="2000" dirty="0">
                <a:solidFill>
                  <a:srgbClr val="FF0000"/>
                </a:solidFill>
                <a:latin typeface="Symbol" charset="0"/>
              </a:rPr>
              <a:t>1</a:t>
            </a:r>
            <a:r>
              <a:rPr lang="en-US" sz="2000" dirty="0">
                <a:solidFill>
                  <a:srgbClr val="FF0000"/>
                </a:solidFill>
              </a:rPr>
              <a:t> </a:t>
            </a:r>
            <a:r>
              <a:rPr lang="en-US" sz="2000" dirty="0">
                <a:solidFill>
                  <a:srgbClr val="FF0000"/>
                </a:solidFill>
                <a:latin typeface="Symbol" charset="0"/>
              </a:rPr>
              <a:t>m</a:t>
            </a:r>
            <a:r>
              <a:rPr lang="en-US" sz="2000" dirty="0">
                <a:solidFill>
                  <a:srgbClr val="FF0000"/>
                </a:solidFill>
              </a:rPr>
              <a:t>m </a:t>
            </a:r>
            <a:r>
              <a:rPr lang="en-US" sz="2000" dirty="0" smtClean="0">
                <a:solidFill>
                  <a:srgbClr val="FF0000"/>
                </a:solidFill>
              </a:rPr>
              <a:t>space </a:t>
            </a:r>
            <a:r>
              <a:rPr lang="en-US" sz="2000" dirty="0">
                <a:solidFill>
                  <a:srgbClr val="FF0000"/>
                </a:solidFill>
              </a:rPr>
              <a:t>resolution</a:t>
            </a:r>
          </a:p>
          <a:p>
            <a:pPr>
              <a:lnSpc>
                <a:spcPct val="80000"/>
              </a:lnSpc>
            </a:pPr>
            <a:r>
              <a:rPr lang="en-US" sz="2000" dirty="0" smtClean="0">
                <a:solidFill>
                  <a:srgbClr val="FF0000"/>
                </a:solidFill>
              </a:rPr>
              <a:t>	(</a:t>
            </a:r>
            <a:r>
              <a:rPr lang="en-US" sz="2000" dirty="0" err="1">
                <a:solidFill>
                  <a:srgbClr val="FF0000"/>
                </a:solidFill>
              </a:rPr>
              <a:t>AgBr</a:t>
            </a:r>
            <a:r>
              <a:rPr lang="en-US" sz="2000" dirty="0">
                <a:solidFill>
                  <a:srgbClr val="FF0000"/>
                </a:solidFill>
              </a:rPr>
              <a:t> microcrystals suspended in gelatin</a:t>
            </a:r>
            <a:r>
              <a:rPr lang="en-US" sz="2000" dirty="0" smtClean="0">
                <a:solidFill>
                  <a:srgbClr val="FF0000"/>
                </a:solidFill>
              </a:rPr>
              <a:t>)</a:t>
            </a:r>
          </a:p>
          <a:p>
            <a:pPr>
              <a:lnSpc>
                <a:spcPct val="80000"/>
              </a:lnSpc>
            </a:pPr>
            <a:r>
              <a:rPr lang="en-US" sz="2000" dirty="0" smtClean="0">
                <a:solidFill>
                  <a:srgbClr val="FF0000"/>
                </a:solidFill>
              </a:rPr>
              <a:t>		</a:t>
            </a:r>
            <a:endParaRPr lang="en-US" sz="2000" dirty="0" smtClean="0">
              <a:solidFill>
                <a:srgbClr val="FF0000"/>
              </a:solidFill>
              <a:sym typeface="Wingdings"/>
            </a:endParaRPr>
          </a:p>
        </p:txBody>
      </p:sp>
    </p:spTree>
    <p:extLst>
      <p:ext uri="{BB962C8B-B14F-4D97-AF65-F5344CB8AC3E}">
        <p14:creationId xmlns:p14="http://schemas.microsoft.com/office/powerpoint/2010/main" val="32206371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Nuclear emulsions</a:t>
            </a:r>
            <a:endParaRPr lang="en-US" dirty="0"/>
          </a:p>
        </p:txBody>
      </p:sp>
      <p:sp>
        <p:nvSpPr>
          <p:cNvPr id="3" name="Content Placeholder 2"/>
          <p:cNvSpPr>
            <a:spLocks noGrp="1"/>
          </p:cNvSpPr>
          <p:nvPr>
            <p:ph idx="1"/>
          </p:nvPr>
        </p:nvSpPr>
        <p:spPr>
          <a:xfrm>
            <a:off x="156392" y="1148642"/>
            <a:ext cx="5814306" cy="5390478"/>
          </a:xfrm>
        </p:spPr>
        <p:txBody>
          <a:bodyPr>
            <a:normAutofit fontScale="77500" lnSpcReduction="20000"/>
          </a:bodyPr>
          <a:lstStyle/>
          <a:p>
            <a:r>
              <a:rPr lang="en-US" dirty="0">
                <a:ea typeface="ＭＳ Ｐゴシック" charset="0"/>
                <a:cs typeface="Microsoft Sans Serif" charset="0"/>
              </a:rPr>
              <a:t>Nuclear </a:t>
            </a:r>
            <a:r>
              <a:rPr lang="en-US" dirty="0" smtClean="0">
                <a:ea typeface="ＭＳ Ｐゴシック" charset="0"/>
                <a:cs typeface="Microsoft Sans Serif" charset="0"/>
              </a:rPr>
              <a:t>Emulsion</a:t>
            </a:r>
            <a:r>
              <a:rPr lang="en-US" dirty="0">
                <a:ea typeface="ＭＳ Ｐゴシック" charset="0"/>
                <a:cs typeface="Microsoft Sans Serif" charset="0"/>
              </a:rPr>
              <a:t> </a:t>
            </a:r>
            <a:r>
              <a:rPr lang="en-US" dirty="0" smtClean="0">
                <a:ea typeface="ＭＳ Ｐゴシック" charset="0"/>
                <a:cs typeface="Microsoft Sans Serif" charset="0"/>
              </a:rPr>
              <a:t>is a </a:t>
            </a:r>
            <a:r>
              <a:rPr lang="en-US" dirty="0" smtClean="0">
                <a:solidFill>
                  <a:srgbClr val="FF0000"/>
                </a:solidFill>
                <a:ea typeface="ＭＳ Ｐゴシック" charset="0"/>
                <a:cs typeface="Microsoft Sans Serif" charset="0"/>
              </a:rPr>
              <a:t>photographic plate </a:t>
            </a:r>
            <a:r>
              <a:rPr lang="en-US" dirty="0" smtClean="0">
                <a:ea typeface="ＭＳ Ｐゴシック" charset="0"/>
                <a:cs typeface="Microsoft Sans Serif" charset="0"/>
              </a:rPr>
              <a:t>which is used </a:t>
            </a:r>
            <a:r>
              <a:rPr lang="en-US" dirty="0">
                <a:ea typeface="ＭＳ Ｐゴシック" charset="0"/>
                <a:cs typeface="Microsoft Sans Serif" charset="0"/>
              </a:rPr>
              <a:t>to record the tracks of charged </a:t>
            </a:r>
            <a:r>
              <a:rPr lang="en-US" dirty="0" smtClean="0">
                <a:ea typeface="ＭＳ Ｐゴシック" charset="0"/>
                <a:cs typeface="Microsoft Sans Serif" charset="0"/>
              </a:rPr>
              <a:t>particles</a:t>
            </a:r>
            <a:endParaRPr lang="en-US" dirty="0">
              <a:ea typeface="ＭＳ Ｐゴシック" charset="0"/>
              <a:cs typeface="Microsoft Sans Serif" charset="0"/>
            </a:endParaRPr>
          </a:p>
          <a:p>
            <a:endParaRPr lang="en-US" dirty="0" smtClean="0">
              <a:ea typeface="ＭＳ Ｐゴシック" charset="0"/>
              <a:cs typeface="Microsoft Sans Serif" charset="0"/>
            </a:endParaRPr>
          </a:p>
          <a:p>
            <a:r>
              <a:rPr lang="en-US" dirty="0" smtClean="0">
                <a:ea typeface="ＭＳ Ｐゴシック" charset="0"/>
                <a:cs typeface="Microsoft Sans Serif" charset="0"/>
              </a:rPr>
              <a:t>By 1940’s Powell et al. greatly improved the emulsion technique </a:t>
            </a:r>
          </a:p>
          <a:p>
            <a:pPr lvl="1"/>
            <a:r>
              <a:rPr lang="en-US" dirty="0">
                <a:ea typeface="ＭＳ Ｐゴシック" charset="0"/>
                <a:cs typeface="Microsoft Sans Serif" charset="0"/>
              </a:rPr>
              <a:t>Developing of electron sensitive Nuclear Emulsions</a:t>
            </a:r>
            <a:r>
              <a:rPr lang="en-US" dirty="0" smtClean="0">
                <a:ea typeface="ＭＳ Ｐゴシック" charset="0"/>
                <a:cs typeface="Microsoft Sans Serif" charset="0"/>
              </a:rPr>
              <a:t>. (</a:t>
            </a:r>
            <a:r>
              <a:rPr lang="en-US" dirty="0">
                <a:ea typeface="ＭＳ Ｐゴシック" charset="0"/>
                <a:cs typeface="Microsoft Sans Serif" charset="0"/>
              </a:rPr>
              <a:t>Produced by ILFORD and KODAK)</a:t>
            </a:r>
          </a:p>
          <a:p>
            <a:pPr lvl="1"/>
            <a:r>
              <a:rPr lang="en-US" dirty="0">
                <a:ea typeface="ＭＳ Ｐゴシック" charset="0"/>
                <a:cs typeface="Microsoft Sans Serif" charset="0"/>
              </a:rPr>
              <a:t>In parallel, dedicated microscopes  were </a:t>
            </a:r>
            <a:r>
              <a:rPr lang="en-US" dirty="0" smtClean="0">
                <a:ea typeface="ＭＳ Ｐゴシック" charset="0"/>
                <a:cs typeface="Microsoft Sans Serif" charset="0"/>
              </a:rPr>
              <a:t>developed</a:t>
            </a:r>
            <a:endParaRPr lang="en-US" dirty="0">
              <a:ea typeface="ＭＳ Ｐゴシック" charset="0"/>
              <a:cs typeface="Microsoft Sans Serif" charset="0"/>
            </a:endParaRPr>
          </a:p>
          <a:p>
            <a:pPr lvl="1"/>
            <a:endParaRPr lang="en-US" dirty="0" smtClean="0">
              <a:ea typeface="ＭＳ Ｐゴシック" charset="0"/>
              <a:cs typeface="Microsoft Sans Serif" charset="0"/>
            </a:endParaRPr>
          </a:p>
          <a:p>
            <a:r>
              <a:rPr lang="en-US" dirty="0" smtClean="0">
                <a:ea typeface="ＭＳ Ｐゴシック" charset="0"/>
                <a:cs typeface="Microsoft Sans Serif" charset="0"/>
              </a:rPr>
              <a:t>It consists </a:t>
            </a:r>
            <a:r>
              <a:rPr lang="en-US" dirty="0">
                <a:ea typeface="ＭＳ Ｐゴシック" charset="0"/>
                <a:cs typeface="Microsoft Sans Serif" charset="0"/>
              </a:rPr>
              <a:t>of a large number of small crystals of silver halide, mostly </a:t>
            </a:r>
            <a:r>
              <a:rPr lang="en-US" dirty="0" smtClean="0">
                <a:ea typeface="ＭＳ Ｐゴシック" charset="0"/>
                <a:cs typeface="Microsoft Sans Serif" charset="0"/>
              </a:rPr>
              <a:t>bromide</a:t>
            </a:r>
          </a:p>
          <a:p>
            <a:endParaRPr lang="en-US" dirty="0">
              <a:ea typeface="ＭＳ Ｐゴシック" charset="0"/>
              <a:cs typeface="Microsoft Sans Serif" charset="0"/>
            </a:endParaRPr>
          </a:p>
          <a:p>
            <a:r>
              <a:rPr lang="en-US" dirty="0" smtClean="0">
                <a:ea typeface="ＭＳ Ｐゴシック" charset="0"/>
                <a:cs typeface="Microsoft Sans Serif" charset="0"/>
              </a:rPr>
              <a:t>Technique still in use in high energy physics, astronomy, astrophysics, </a:t>
            </a:r>
            <a:r>
              <a:rPr lang="en-US" dirty="0" smtClean="0">
                <a:ea typeface="ＭＳ Ｐゴシック" charset="0"/>
                <a:cs typeface="Microsoft Sans Serif" charset="0"/>
              </a:rPr>
              <a:t>etc. </a:t>
            </a:r>
            <a:endParaRPr lang="en-US" dirty="0" smtClean="0">
              <a:ea typeface="ＭＳ Ｐゴシック" charset="0"/>
              <a:cs typeface="Microsoft Sans Serif" charset="0"/>
            </a:endParaRPr>
          </a:p>
          <a:p>
            <a:endParaRPr lang="en-US" dirty="0" smtClean="0">
              <a:latin typeface="Microsoft Sans Serif" charset="0"/>
              <a:ea typeface="ＭＳ Ｐゴシック" charset="0"/>
              <a:cs typeface="Microsoft Sans Serif" charset="0"/>
            </a:endParaRPr>
          </a:p>
          <a:p>
            <a:endParaRPr lang="en-US" dirty="0">
              <a:latin typeface="Microsoft Sans Serif" charset="0"/>
              <a:ea typeface="ＭＳ Ｐゴシック" charset="0"/>
              <a:cs typeface="Microsoft Sans Serif" charset="0"/>
            </a:endParaRPr>
          </a:p>
          <a:p>
            <a:endParaRPr lang="en-US" dirty="0"/>
          </a:p>
        </p:txBody>
      </p:sp>
      <p:pic>
        <p:nvPicPr>
          <p:cNvPr id="6" name="Content Placeholder 7" descr="Undeveloped_fil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rot="21262297">
            <a:off x="6206429" y="969699"/>
            <a:ext cx="2819400" cy="1371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17" descr="Untitled22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53131">
            <a:off x="6183947" y="2829102"/>
            <a:ext cx="2754313" cy="20701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hlinkClick r:id="rId4"/>
          </p:cNvPr>
          <p:cNvSpPr txBox="1"/>
          <p:nvPr/>
        </p:nvSpPr>
        <p:spPr>
          <a:xfrm>
            <a:off x="6145964" y="5441313"/>
            <a:ext cx="2836734" cy="584776"/>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en-US" sz="1600" dirty="0" smtClean="0">
                <a:solidFill>
                  <a:schemeClr val="bg1"/>
                </a:solidFill>
                <a:latin typeface="+mj-lt"/>
              </a:rPr>
              <a:t>Credits: </a:t>
            </a:r>
            <a:r>
              <a:rPr lang="en-US" sz="1600" dirty="0" err="1">
                <a:solidFill>
                  <a:schemeClr val="bg1"/>
                </a:solidFill>
                <a:latin typeface="+mj-lt"/>
                <a:ea typeface="ＭＳ Ｐゴシック" charset="0"/>
                <a:cs typeface="ＭＳ Ｐゴシック" charset="0"/>
              </a:rPr>
              <a:t>M.Fatih</a:t>
            </a:r>
            <a:r>
              <a:rPr lang="en-US" sz="1600" dirty="0">
                <a:solidFill>
                  <a:schemeClr val="bg1"/>
                </a:solidFill>
                <a:latin typeface="+mj-lt"/>
                <a:ea typeface="ＭＳ Ｐゴシック" charset="0"/>
                <a:cs typeface="ＭＳ Ｐゴシック" charset="0"/>
              </a:rPr>
              <a:t> BAY </a:t>
            </a:r>
            <a:r>
              <a:rPr lang="en-US" sz="1600" dirty="0" smtClean="0">
                <a:solidFill>
                  <a:schemeClr val="bg1"/>
                </a:solidFill>
                <a:latin typeface="+mj-lt"/>
                <a:ea typeface="ＭＳ Ｐゴシック" charset="0"/>
                <a:cs typeface="ＭＳ Ｐゴシック" charset="0"/>
              </a:rPr>
              <a:t>, </a:t>
            </a:r>
            <a:r>
              <a:rPr lang="en-US" sz="1600" dirty="0" smtClean="0">
                <a:solidFill>
                  <a:schemeClr val="bg1"/>
                </a:solidFill>
                <a:latin typeface="+mj-lt"/>
                <a:ea typeface="ＭＳ Ｐゴシック" charset="0"/>
                <a:cs typeface="ＭＳ Ｐゴシック" charset="0"/>
              </a:rPr>
              <a:t>U Bern</a:t>
            </a:r>
            <a:endParaRPr lang="en-US" sz="1600" dirty="0" smtClean="0">
              <a:solidFill>
                <a:schemeClr val="bg1"/>
              </a:solidFill>
              <a:latin typeface="+mj-lt"/>
              <a:ea typeface="ＭＳ Ｐゴシック" charset="0"/>
              <a:cs typeface="ＭＳ Ｐゴシック" charset="0"/>
            </a:endParaRPr>
          </a:p>
          <a:p>
            <a:r>
              <a:rPr lang="en-US" sz="1600" dirty="0" smtClean="0">
                <a:solidFill>
                  <a:schemeClr val="bg1"/>
                </a:solidFill>
                <a:latin typeface="+mj-lt"/>
                <a:ea typeface="ＭＳ Ｐゴシック" charset="0"/>
                <a:cs typeface="ＭＳ Ｐゴシック" charset="0"/>
              </a:rPr>
              <a:t>Click here f</a:t>
            </a:r>
            <a:r>
              <a:rPr lang="en-US" sz="1600" dirty="0" smtClean="0">
                <a:solidFill>
                  <a:schemeClr val="bg1"/>
                </a:solidFill>
                <a:latin typeface="+mj-lt"/>
                <a:ea typeface="ＭＳ Ｐゴシック" charset="0"/>
                <a:cs typeface="ＭＳ Ｐゴシック" charset="0"/>
              </a:rPr>
              <a:t>or more information</a:t>
            </a:r>
            <a:endParaRPr lang="en-US" sz="1600" dirty="0">
              <a:solidFill>
                <a:schemeClr val="bg1"/>
              </a:solidFill>
              <a:latin typeface="+mj-lt"/>
            </a:endParaRPr>
          </a:p>
        </p:txBody>
      </p:sp>
    </p:spTree>
    <p:extLst>
      <p:ext uri="{BB962C8B-B14F-4D97-AF65-F5344CB8AC3E}">
        <p14:creationId xmlns:p14="http://schemas.microsoft.com/office/powerpoint/2010/main" val="127181128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of the </a:t>
            </a:r>
            <a:r>
              <a:rPr lang="en-US" dirty="0" smtClean="0"/>
              <a:t>pion (II)            </a:t>
            </a:r>
            <a:endParaRPr lang="en-US" dirty="0"/>
          </a:p>
        </p:txBody>
      </p:sp>
      <p:grpSp>
        <p:nvGrpSpPr>
          <p:cNvPr id="5" name="Group 19"/>
          <p:cNvGrpSpPr>
            <a:grpSpLocks/>
          </p:cNvGrpSpPr>
          <p:nvPr/>
        </p:nvGrpSpPr>
        <p:grpSpPr bwMode="auto">
          <a:xfrm>
            <a:off x="5670752" y="1760477"/>
            <a:ext cx="3473248" cy="5097523"/>
            <a:chOff x="3164" y="634"/>
            <a:chExt cx="2596" cy="3686"/>
          </a:xfrm>
        </p:grpSpPr>
        <p:pic>
          <p:nvPicPr>
            <p:cNvPr id="6" name="Picture 2" descr="C:\Documents and Settings\dilella\Work-space\Lectures\Figures\Basics\pi-mu-e_deca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4" y="634"/>
              <a:ext cx="2596" cy="3686"/>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7"/>
            <p:cNvSpPr txBox="1">
              <a:spLocks noChangeArrowheads="1"/>
            </p:cNvSpPr>
            <p:nvPr/>
          </p:nvSpPr>
          <p:spPr bwMode="auto">
            <a:xfrm>
              <a:off x="3375" y="669"/>
              <a:ext cx="1880" cy="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ct val="85000"/>
                </a:lnSpc>
              </a:pPr>
              <a:r>
                <a:rPr lang="en-US" sz="1400" dirty="0"/>
                <a:t>Four events showing the decay of a </a:t>
              </a:r>
              <a:r>
                <a:rPr lang="en-US" sz="1400" dirty="0">
                  <a:latin typeface="Symbol" charset="0"/>
                </a:rPr>
                <a:t>p</a:t>
              </a:r>
              <a:r>
                <a:rPr lang="en-US" sz="1600" baseline="30000" dirty="0"/>
                <a:t>+</a:t>
              </a:r>
            </a:p>
            <a:p>
              <a:pPr algn="ctr">
                <a:lnSpc>
                  <a:spcPct val="85000"/>
                </a:lnSpc>
              </a:pPr>
              <a:r>
                <a:rPr lang="en-US" sz="1400" dirty="0"/>
                <a:t>coming to rest in nuclear emulsion </a:t>
              </a:r>
            </a:p>
          </p:txBody>
        </p:sp>
      </p:grpSp>
      <p:sp>
        <p:nvSpPr>
          <p:cNvPr id="9" name="Text Box 11"/>
          <p:cNvSpPr txBox="1">
            <a:spLocks noChangeArrowheads="1"/>
          </p:cNvSpPr>
          <p:nvPr/>
        </p:nvSpPr>
        <p:spPr bwMode="auto">
          <a:xfrm>
            <a:off x="437647" y="1826544"/>
            <a:ext cx="501920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rgbClr val="008000"/>
                </a:solidFill>
              </a:rPr>
              <a:t> In all events the muon has a fixed  kinetic energy</a:t>
            </a:r>
          </a:p>
          <a:p>
            <a:r>
              <a:rPr lang="en-US" dirty="0">
                <a:solidFill>
                  <a:srgbClr val="008000"/>
                </a:solidFill>
              </a:rPr>
              <a:t> (</a:t>
            </a:r>
            <a:r>
              <a:rPr lang="en-US" dirty="0">
                <a:solidFill>
                  <a:srgbClr val="008000"/>
                </a:solidFill>
                <a:latin typeface="Symbol" charset="0"/>
              </a:rPr>
              <a:t>4</a:t>
            </a:r>
            <a:r>
              <a:rPr lang="en-US" dirty="0">
                <a:solidFill>
                  <a:srgbClr val="008000"/>
                </a:solidFill>
              </a:rPr>
              <a:t>.</a:t>
            </a:r>
            <a:r>
              <a:rPr lang="en-US" dirty="0">
                <a:solidFill>
                  <a:srgbClr val="008000"/>
                </a:solidFill>
                <a:latin typeface="Symbol" charset="0"/>
              </a:rPr>
              <a:t>1</a:t>
            </a:r>
            <a:r>
              <a:rPr lang="en-US" dirty="0">
                <a:solidFill>
                  <a:srgbClr val="008000"/>
                </a:solidFill>
              </a:rPr>
              <a:t> MeV, corresponding to a range of </a:t>
            </a:r>
            <a:r>
              <a:rPr lang="en-US" dirty="0">
                <a:solidFill>
                  <a:srgbClr val="008000"/>
                </a:solidFill>
                <a:cs typeface="Times New Roman" charset="0"/>
              </a:rPr>
              <a:t>~</a:t>
            </a:r>
            <a:r>
              <a:rPr lang="en-US" dirty="0">
                <a:solidFill>
                  <a:srgbClr val="008000"/>
                </a:solidFill>
              </a:rPr>
              <a:t> </a:t>
            </a:r>
            <a:r>
              <a:rPr lang="en-US" dirty="0">
                <a:solidFill>
                  <a:srgbClr val="008000"/>
                </a:solidFill>
                <a:latin typeface="Symbol" charset="0"/>
              </a:rPr>
              <a:t>600</a:t>
            </a:r>
            <a:r>
              <a:rPr lang="en-US" dirty="0">
                <a:solidFill>
                  <a:srgbClr val="008000"/>
                </a:solidFill>
              </a:rPr>
              <a:t> </a:t>
            </a:r>
            <a:r>
              <a:rPr lang="en-US" dirty="0">
                <a:solidFill>
                  <a:srgbClr val="008000"/>
                </a:solidFill>
                <a:latin typeface="Symbol" charset="0"/>
              </a:rPr>
              <a:t>m</a:t>
            </a:r>
            <a:r>
              <a:rPr lang="en-US" dirty="0">
                <a:solidFill>
                  <a:srgbClr val="008000"/>
                </a:solidFill>
              </a:rPr>
              <a:t>m in</a:t>
            </a:r>
          </a:p>
          <a:p>
            <a:r>
              <a:rPr lang="en-US" dirty="0">
                <a:solidFill>
                  <a:srgbClr val="008000"/>
                </a:solidFill>
              </a:rPr>
              <a:t>   nuclear emulsion)  </a:t>
            </a:r>
            <a:r>
              <a:rPr lang="en-US" dirty="0">
                <a:solidFill>
                  <a:srgbClr val="008000"/>
                </a:solidFill>
                <a:cs typeface="Times New Roman" charset="0"/>
                <a:sym typeface="Symbol" charset="0"/>
              </a:rPr>
              <a:t></a:t>
            </a:r>
            <a:r>
              <a:rPr lang="en-US" dirty="0">
                <a:solidFill>
                  <a:srgbClr val="008000"/>
                </a:solidFill>
              </a:rPr>
              <a:t>  two-body decay</a:t>
            </a:r>
          </a:p>
        </p:txBody>
      </p:sp>
      <p:grpSp>
        <p:nvGrpSpPr>
          <p:cNvPr id="10" name="Group 15"/>
          <p:cNvGrpSpPr>
            <a:grpSpLocks/>
          </p:cNvGrpSpPr>
          <p:nvPr/>
        </p:nvGrpSpPr>
        <p:grpSpPr bwMode="auto">
          <a:xfrm>
            <a:off x="1152571" y="2831472"/>
            <a:ext cx="4253989" cy="1230313"/>
            <a:chOff x="0" y="2086"/>
            <a:chExt cx="3312" cy="775"/>
          </a:xfrm>
        </p:grpSpPr>
        <p:sp>
          <p:nvSpPr>
            <p:cNvPr id="11" name="Text Box 12"/>
            <p:cNvSpPr txBox="1">
              <a:spLocks noChangeArrowheads="1"/>
            </p:cNvSpPr>
            <p:nvPr/>
          </p:nvSpPr>
          <p:spPr bwMode="auto">
            <a:xfrm>
              <a:off x="0" y="2086"/>
              <a:ext cx="3312" cy="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i="1" dirty="0" err="1">
                  <a:solidFill>
                    <a:srgbClr val="009900"/>
                  </a:solidFill>
                </a:rPr>
                <a:t>m</a:t>
              </a:r>
              <a:r>
                <a:rPr lang="en-US" baseline="-25000" dirty="0" err="1">
                  <a:solidFill>
                    <a:srgbClr val="009900"/>
                  </a:solidFill>
                  <a:latin typeface="Symbol" charset="0"/>
                </a:rPr>
                <a:t>p</a:t>
              </a:r>
              <a:r>
                <a:rPr lang="en-US" dirty="0">
                  <a:solidFill>
                    <a:srgbClr val="009900"/>
                  </a:solidFill>
                </a:rPr>
                <a:t> = </a:t>
              </a:r>
              <a:r>
                <a:rPr lang="en-US" dirty="0">
                  <a:solidFill>
                    <a:srgbClr val="009900"/>
                  </a:solidFill>
                  <a:latin typeface="Symbol" charset="0"/>
                </a:rPr>
                <a:t>139</a:t>
              </a:r>
              <a:r>
                <a:rPr lang="en-US" dirty="0">
                  <a:solidFill>
                    <a:srgbClr val="009900"/>
                  </a:solidFill>
                </a:rPr>
                <a:t>.</a:t>
              </a:r>
              <a:r>
                <a:rPr lang="en-US" dirty="0">
                  <a:solidFill>
                    <a:srgbClr val="009900"/>
                  </a:solidFill>
                  <a:latin typeface="Symbol" charset="0"/>
                </a:rPr>
                <a:t>57</a:t>
              </a:r>
              <a:r>
                <a:rPr lang="en-US" dirty="0">
                  <a:solidFill>
                    <a:srgbClr val="009900"/>
                  </a:solidFill>
                </a:rPr>
                <a:t> MeV</a:t>
              </a:r>
              <a:r>
                <a:rPr lang="en-US" dirty="0">
                  <a:solidFill>
                    <a:srgbClr val="009900"/>
                  </a:solidFill>
                  <a:latin typeface="Symbol" charset="0"/>
                </a:rPr>
                <a:t>/</a:t>
              </a:r>
              <a:r>
                <a:rPr lang="en-US" i="1" dirty="0">
                  <a:solidFill>
                    <a:srgbClr val="009900"/>
                  </a:solidFill>
                </a:rPr>
                <a:t>c</a:t>
              </a:r>
              <a:r>
                <a:rPr lang="en-US" baseline="30000" dirty="0">
                  <a:solidFill>
                    <a:srgbClr val="009900"/>
                  </a:solidFill>
                  <a:latin typeface="Symbol" charset="0"/>
                </a:rPr>
                <a:t>2   </a:t>
              </a:r>
              <a:r>
                <a:rPr lang="en-US" dirty="0">
                  <a:solidFill>
                    <a:srgbClr val="009900"/>
                  </a:solidFill>
                  <a:latin typeface="Symbol" charset="0"/>
                </a:rPr>
                <a:t>; </a:t>
              </a:r>
              <a:r>
                <a:rPr lang="en-US" dirty="0">
                  <a:solidFill>
                    <a:srgbClr val="009900"/>
                  </a:solidFill>
                </a:rPr>
                <a:t>spin =</a:t>
              </a:r>
              <a:r>
                <a:rPr lang="en-US" dirty="0">
                  <a:solidFill>
                    <a:srgbClr val="009900"/>
                  </a:solidFill>
                  <a:latin typeface="Symbol" charset="0"/>
                </a:rPr>
                <a:t> 0</a:t>
              </a:r>
              <a:r>
                <a:rPr lang="en-US" dirty="0">
                  <a:solidFill>
                    <a:srgbClr val="009900"/>
                  </a:solidFill>
                </a:rPr>
                <a:t> </a:t>
              </a:r>
            </a:p>
            <a:p>
              <a:r>
                <a:rPr lang="en-US" dirty="0">
                  <a:solidFill>
                    <a:srgbClr val="009900"/>
                  </a:solidFill>
                </a:rPr>
                <a:t>Dominant decay mode: </a:t>
              </a:r>
              <a:r>
                <a:rPr lang="en-US" dirty="0">
                  <a:solidFill>
                    <a:srgbClr val="009900"/>
                  </a:solidFill>
                  <a:latin typeface="Symbol" charset="0"/>
                </a:rPr>
                <a:t>p</a:t>
              </a:r>
              <a:r>
                <a:rPr lang="en-US" baseline="30000" dirty="0">
                  <a:solidFill>
                    <a:srgbClr val="009900"/>
                  </a:solidFill>
                </a:rPr>
                <a:t>+</a:t>
              </a:r>
              <a:r>
                <a:rPr lang="en-US" dirty="0">
                  <a:solidFill>
                    <a:srgbClr val="009900"/>
                  </a:solidFill>
                </a:rPr>
                <a:t> </a:t>
              </a:r>
              <a:r>
                <a:rPr lang="en-US" dirty="0">
                  <a:solidFill>
                    <a:srgbClr val="009900"/>
                  </a:solidFill>
                  <a:sym typeface="Symbol" charset="0"/>
                </a:rPr>
                <a:t></a:t>
              </a:r>
              <a:r>
                <a:rPr lang="en-US" dirty="0">
                  <a:solidFill>
                    <a:srgbClr val="009900"/>
                  </a:solidFill>
                </a:rPr>
                <a:t> </a:t>
              </a:r>
              <a:r>
                <a:rPr lang="en-US" dirty="0">
                  <a:solidFill>
                    <a:srgbClr val="009900"/>
                  </a:solidFill>
                  <a:latin typeface="Symbol" charset="0"/>
                </a:rPr>
                <a:t>m</a:t>
              </a:r>
              <a:r>
                <a:rPr lang="en-US" baseline="30000" dirty="0">
                  <a:solidFill>
                    <a:srgbClr val="009900"/>
                  </a:solidFill>
                </a:rPr>
                <a:t>+ </a:t>
              </a:r>
              <a:r>
                <a:rPr lang="en-US" dirty="0">
                  <a:solidFill>
                    <a:srgbClr val="009900"/>
                  </a:solidFill>
                </a:rPr>
                <a:t>+ </a:t>
              </a:r>
              <a:r>
                <a:rPr lang="en-US" dirty="0">
                  <a:solidFill>
                    <a:srgbClr val="009900"/>
                  </a:solidFill>
                  <a:latin typeface="Symbol" charset="0"/>
                </a:rPr>
                <a:t>n</a:t>
              </a:r>
            </a:p>
            <a:p>
              <a:r>
                <a:rPr lang="en-US" dirty="0">
                  <a:solidFill>
                    <a:srgbClr val="009900"/>
                  </a:solidFill>
                  <a:latin typeface="Symbol" charset="0"/>
                </a:rPr>
                <a:t>(</a:t>
              </a:r>
              <a:r>
                <a:rPr lang="en-US" dirty="0">
                  <a:solidFill>
                    <a:srgbClr val="009900"/>
                  </a:solidFill>
                </a:rPr>
                <a:t>and</a:t>
              </a:r>
              <a:r>
                <a:rPr lang="en-US" dirty="0">
                  <a:solidFill>
                    <a:srgbClr val="009900"/>
                  </a:solidFill>
                  <a:latin typeface="Symbol" charset="0"/>
                </a:rPr>
                <a:t>  p </a:t>
              </a:r>
              <a:r>
                <a:rPr lang="en-US" baseline="30000" dirty="0">
                  <a:solidFill>
                    <a:srgbClr val="009900"/>
                  </a:solidFill>
                  <a:cs typeface="Times New Roman" charset="0"/>
                </a:rPr>
                <a:t>–</a:t>
              </a:r>
              <a:r>
                <a:rPr lang="en-US" dirty="0">
                  <a:solidFill>
                    <a:srgbClr val="009900"/>
                  </a:solidFill>
                </a:rPr>
                <a:t> </a:t>
              </a:r>
              <a:r>
                <a:rPr lang="en-US" dirty="0">
                  <a:solidFill>
                    <a:srgbClr val="009900"/>
                  </a:solidFill>
                  <a:sym typeface="Symbol" charset="0"/>
                </a:rPr>
                <a:t></a:t>
              </a:r>
              <a:r>
                <a:rPr lang="en-US" dirty="0">
                  <a:solidFill>
                    <a:srgbClr val="009900"/>
                  </a:solidFill>
                </a:rPr>
                <a:t> </a:t>
              </a:r>
              <a:r>
                <a:rPr lang="en-US" dirty="0">
                  <a:solidFill>
                    <a:srgbClr val="009900"/>
                  </a:solidFill>
                  <a:latin typeface="Symbol" charset="0"/>
                </a:rPr>
                <a:t>m</a:t>
              </a:r>
              <a:r>
                <a:rPr lang="en-US" baseline="30000" dirty="0">
                  <a:solidFill>
                    <a:srgbClr val="009900"/>
                  </a:solidFill>
                  <a:cs typeface="Times New Roman" charset="0"/>
                </a:rPr>
                <a:t>– </a:t>
              </a:r>
              <a:r>
                <a:rPr lang="en-US" baseline="30000" dirty="0">
                  <a:solidFill>
                    <a:srgbClr val="009900"/>
                  </a:solidFill>
                </a:rPr>
                <a:t> </a:t>
              </a:r>
              <a:r>
                <a:rPr lang="en-US" dirty="0">
                  <a:solidFill>
                    <a:srgbClr val="009900"/>
                  </a:solidFill>
                </a:rPr>
                <a:t>+ </a:t>
              </a:r>
              <a:r>
                <a:rPr lang="en-US" dirty="0">
                  <a:solidFill>
                    <a:srgbClr val="009900"/>
                  </a:solidFill>
                  <a:latin typeface="Symbol" charset="0"/>
                </a:rPr>
                <a:t>n )</a:t>
              </a:r>
            </a:p>
            <a:p>
              <a:r>
                <a:rPr lang="en-US" dirty="0">
                  <a:solidFill>
                    <a:srgbClr val="009900"/>
                  </a:solidFill>
                </a:rPr>
                <a:t>Mean life at rest:</a:t>
              </a:r>
              <a:r>
                <a:rPr lang="en-US" dirty="0">
                  <a:solidFill>
                    <a:srgbClr val="009900"/>
                  </a:solidFill>
                  <a:latin typeface="Symbol" charset="0"/>
                </a:rPr>
                <a:t> </a:t>
              </a:r>
              <a:r>
                <a:rPr lang="en-US" dirty="0" err="1">
                  <a:solidFill>
                    <a:srgbClr val="009900"/>
                  </a:solidFill>
                  <a:latin typeface="Symbol" charset="0"/>
                </a:rPr>
                <a:t>t</a:t>
              </a:r>
              <a:r>
                <a:rPr lang="en-US" baseline="-25000" dirty="0" err="1">
                  <a:solidFill>
                    <a:srgbClr val="009900"/>
                  </a:solidFill>
                  <a:latin typeface="Symbol" charset="0"/>
                </a:rPr>
                <a:t>p</a:t>
              </a:r>
              <a:r>
                <a:rPr lang="en-US" dirty="0">
                  <a:solidFill>
                    <a:srgbClr val="009900"/>
                  </a:solidFill>
                  <a:latin typeface="Symbol" charset="0"/>
                </a:rPr>
                <a:t> </a:t>
              </a:r>
              <a:r>
                <a:rPr lang="en-US" dirty="0">
                  <a:solidFill>
                    <a:srgbClr val="009900"/>
                  </a:solidFill>
                </a:rPr>
                <a:t>=</a:t>
              </a:r>
              <a:r>
                <a:rPr lang="en-US" dirty="0">
                  <a:solidFill>
                    <a:srgbClr val="009900"/>
                  </a:solidFill>
                  <a:latin typeface="Symbol" charset="0"/>
                </a:rPr>
                <a:t> 2.6 </a:t>
              </a:r>
              <a:r>
                <a:rPr lang="en-US" dirty="0">
                  <a:solidFill>
                    <a:srgbClr val="009900"/>
                  </a:solidFill>
                  <a:latin typeface="Arial Narrow" charset="0"/>
                </a:rPr>
                <a:t>x</a:t>
              </a:r>
              <a:r>
                <a:rPr lang="en-US" dirty="0">
                  <a:solidFill>
                    <a:srgbClr val="009900"/>
                  </a:solidFill>
                  <a:latin typeface="Symbol" charset="0"/>
                </a:rPr>
                <a:t> 10</a:t>
              </a:r>
              <a:r>
                <a:rPr lang="en-US" baseline="30000" dirty="0">
                  <a:solidFill>
                    <a:srgbClr val="009900"/>
                  </a:solidFill>
                  <a:latin typeface="Symbol" charset="0"/>
                </a:rPr>
                <a:t>-8</a:t>
              </a:r>
              <a:r>
                <a:rPr lang="en-US" dirty="0">
                  <a:solidFill>
                    <a:srgbClr val="009900"/>
                  </a:solidFill>
                  <a:latin typeface="Symbol" charset="0"/>
                </a:rPr>
                <a:t> </a:t>
              </a:r>
              <a:r>
                <a:rPr lang="en-US" dirty="0">
                  <a:solidFill>
                    <a:srgbClr val="009900"/>
                  </a:solidFill>
                </a:rPr>
                <a:t>s =</a:t>
              </a:r>
              <a:r>
                <a:rPr lang="en-US" dirty="0">
                  <a:solidFill>
                    <a:srgbClr val="009900"/>
                  </a:solidFill>
                  <a:latin typeface="Symbol" charset="0"/>
                </a:rPr>
                <a:t> 26 </a:t>
              </a:r>
              <a:r>
                <a:rPr lang="en-US" dirty="0">
                  <a:solidFill>
                    <a:srgbClr val="009900"/>
                  </a:solidFill>
                </a:rPr>
                <a:t>ns </a:t>
              </a:r>
            </a:p>
          </p:txBody>
        </p:sp>
        <p:sp>
          <p:nvSpPr>
            <p:cNvPr id="12" name="Line 14"/>
            <p:cNvSpPr>
              <a:spLocks noChangeShapeType="1"/>
            </p:cNvSpPr>
            <p:nvPr/>
          </p:nvSpPr>
          <p:spPr bwMode="auto">
            <a:xfrm>
              <a:off x="1283" y="2506"/>
              <a:ext cx="96"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3" name="Text Box 16"/>
          <p:cNvSpPr txBox="1">
            <a:spLocks noChangeArrowheads="1"/>
          </p:cNvSpPr>
          <p:nvPr/>
        </p:nvSpPr>
        <p:spPr bwMode="auto">
          <a:xfrm>
            <a:off x="527866" y="4127943"/>
            <a:ext cx="3855029" cy="642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t> </a:t>
            </a:r>
            <a:r>
              <a:rPr lang="en-US" sz="2000" dirty="0">
                <a:solidFill>
                  <a:srgbClr val="D60093"/>
                </a:solidFill>
                <a:latin typeface="Symbol" charset="0"/>
              </a:rPr>
              <a:t>p </a:t>
            </a:r>
            <a:r>
              <a:rPr lang="en-US" sz="2000" baseline="30000" dirty="0">
                <a:solidFill>
                  <a:srgbClr val="D60093"/>
                </a:solidFill>
                <a:cs typeface="Times New Roman" charset="0"/>
              </a:rPr>
              <a:t>– </a:t>
            </a:r>
            <a:r>
              <a:rPr lang="en-US" sz="2000" dirty="0">
                <a:solidFill>
                  <a:srgbClr val="D60093"/>
                </a:solidFill>
              </a:rPr>
              <a:t> </a:t>
            </a:r>
            <a:r>
              <a:rPr lang="en-US" dirty="0">
                <a:solidFill>
                  <a:srgbClr val="D60093"/>
                </a:solidFill>
              </a:rPr>
              <a:t>at rest undergoes nuclear capture,</a:t>
            </a:r>
          </a:p>
          <a:p>
            <a:pPr>
              <a:lnSpc>
                <a:spcPct val="85000"/>
              </a:lnSpc>
            </a:pPr>
            <a:r>
              <a:rPr lang="en-US" dirty="0">
                <a:solidFill>
                  <a:srgbClr val="D60093"/>
                </a:solidFill>
              </a:rPr>
              <a:t> as expected for the Yukawa particle</a:t>
            </a:r>
          </a:p>
        </p:txBody>
      </p:sp>
      <p:sp>
        <p:nvSpPr>
          <p:cNvPr id="14" name="Text Box 17"/>
          <p:cNvSpPr txBox="1">
            <a:spLocks noChangeArrowheads="1"/>
          </p:cNvSpPr>
          <p:nvPr/>
        </p:nvSpPr>
        <p:spPr bwMode="auto">
          <a:xfrm>
            <a:off x="548345" y="4873024"/>
            <a:ext cx="418900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 A neutral </a:t>
            </a:r>
            <a:r>
              <a:rPr lang="en-US" dirty="0">
                <a:latin typeface="Symbol" charset="0"/>
              </a:rPr>
              <a:t>p</a:t>
            </a:r>
            <a:r>
              <a:rPr lang="en-US" dirty="0"/>
              <a:t> – meson (</a:t>
            </a:r>
            <a:r>
              <a:rPr lang="en-US" dirty="0">
                <a:latin typeface="Symbol" charset="0"/>
                <a:cs typeface="Times New Roman" charset="0"/>
              </a:rPr>
              <a:t>p</a:t>
            </a:r>
            <a:r>
              <a:rPr lang="en-US" dirty="0">
                <a:cs typeface="Times New Roman" charset="0"/>
              </a:rPr>
              <a:t>°</a:t>
            </a:r>
            <a:r>
              <a:rPr lang="en-US" dirty="0"/>
              <a:t>) also exists:</a:t>
            </a:r>
          </a:p>
          <a:p>
            <a:r>
              <a:rPr lang="en-US" dirty="0"/>
              <a:t> m (</a:t>
            </a:r>
            <a:r>
              <a:rPr lang="en-US" dirty="0">
                <a:latin typeface="Symbol" charset="0"/>
                <a:cs typeface="Times New Roman" charset="0"/>
              </a:rPr>
              <a:t>p</a:t>
            </a:r>
            <a:r>
              <a:rPr lang="en-US" dirty="0">
                <a:cs typeface="Times New Roman" charset="0"/>
              </a:rPr>
              <a:t>°</a:t>
            </a:r>
            <a:r>
              <a:rPr lang="en-US" dirty="0"/>
              <a:t>) = </a:t>
            </a:r>
            <a:r>
              <a:rPr lang="en-US" dirty="0">
                <a:latin typeface="Symbol" charset="0"/>
              </a:rPr>
              <a:t>134</a:t>
            </a:r>
            <a:r>
              <a:rPr lang="en-US" dirty="0"/>
              <a:t>. </a:t>
            </a:r>
            <a:r>
              <a:rPr lang="en-US" dirty="0">
                <a:latin typeface="Symbol" charset="0"/>
              </a:rPr>
              <a:t>98</a:t>
            </a:r>
            <a:r>
              <a:rPr lang="en-US" dirty="0"/>
              <a:t> MeV </a:t>
            </a:r>
            <a:r>
              <a:rPr lang="en-US" dirty="0">
                <a:latin typeface="Symbol" charset="0"/>
              </a:rPr>
              <a:t>/</a:t>
            </a:r>
            <a:r>
              <a:rPr lang="en-US" i="1" dirty="0"/>
              <a:t>c</a:t>
            </a:r>
            <a:r>
              <a:rPr lang="en-US" sz="1600" baseline="30000" dirty="0">
                <a:latin typeface="Symbol" charset="0"/>
              </a:rPr>
              <a:t>2</a:t>
            </a:r>
          </a:p>
          <a:p>
            <a:r>
              <a:rPr lang="en-US" sz="1600" baseline="30000" dirty="0">
                <a:latin typeface="Symbol" charset="0"/>
              </a:rPr>
              <a:t> </a:t>
            </a:r>
            <a:r>
              <a:rPr lang="en-US" dirty="0"/>
              <a:t>Decay: </a:t>
            </a:r>
            <a:r>
              <a:rPr lang="en-US" dirty="0">
                <a:latin typeface="Symbol" charset="0"/>
              </a:rPr>
              <a:t>p</a:t>
            </a:r>
            <a:r>
              <a:rPr lang="en-US" dirty="0">
                <a:cs typeface="Times New Roman" charset="0"/>
              </a:rPr>
              <a:t>°</a:t>
            </a:r>
            <a:r>
              <a:rPr lang="en-US" dirty="0"/>
              <a:t> </a:t>
            </a:r>
            <a:r>
              <a:rPr lang="en-US" dirty="0">
                <a:sym typeface="Symbol" charset="0"/>
              </a:rPr>
              <a:t> </a:t>
            </a:r>
            <a:r>
              <a:rPr lang="en-US" dirty="0">
                <a:latin typeface="Symbol" charset="0"/>
                <a:sym typeface="Symbol" charset="0"/>
              </a:rPr>
              <a:t>g</a:t>
            </a:r>
            <a:r>
              <a:rPr lang="en-US" dirty="0">
                <a:sym typeface="Symbol" charset="0"/>
              </a:rPr>
              <a:t> + </a:t>
            </a:r>
            <a:r>
              <a:rPr lang="en-US" dirty="0">
                <a:latin typeface="Symbol" charset="0"/>
                <a:sym typeface="Symbol" charset="0"/>
              </a:rPr>
              <a:t>g</a:t>
            </a:r>
            <a:r>
              <a:rPr lang="en-US" dirty="0">
                <a:solidFill>
                  <a:srgbClr val="009900"/>
                </a:solidFill>
              </a:rPr>
              <a:t> </a:t>
            </a:r>
            <a:r>
              <a:rPr lang="en-US" dirty="0"/>
              <a:t>, mean life = </a:t>
            </a:r>
            <a:r>
              <a:rPr lang="en-US" dirty="0">
                <a:latin typeface="Symbol" charset="0"/>
              </a:rPr>
              <a:t>8</a:t>
            </a:r>
            <a:r>
              <a:rPr lang="en-US" dirty="0"/>
              <a:t>.</a:t>
            </a:r>
            <a:r>
              <a:rPr lang="en-US" dirty="0">
                <a:latin typeface="Symbol" charset="0"/>
              </a:rPr>
              <a:t>4</a:t>
            </a:r>
            <a:r>
              <a:rPr lang="en-US" dirty="0"/>
              <a:t> </a:t>
            </a:r>
            <a:r>
              <a:rPr lang="en-US" dirty="0">
                <a:latin typeface="Arial Narrow" charset="0"/>
              </a:rPr>
              <a:t>x</a:t>
            </a:r>
            <a:r>
              <a:rPr lang="en-US" dirty="0"/>
              <a:t> </a:t>
            </a:r>
            <a:r>
              <a:rPr lang="en-US" dirty="0">
                <a:latin typeface="Symbol" charset="0"/>
              </a:rPr>
              <a:t>10</a:t>
            </a:r>
            <a:r>
              <a:rPr lang="en-US" baseline="30000" dirty="0">
                <a:latin typeface="Symbol" charset="0"/>
              </a:rPr>
              <a:t>-17</a:t>
            </a:r>
            <a:r>
              <a:rPr lang="en-US" dirty="0"/>
              <a:t> s</a:t>
            </a:r>
            <a:r>
              <a:rPr lang="en-US" dirty="0">
                <a:solidFill>
                  <a:srgbClr val="009900"/>
                </a:solidFill>
              </a:rPr>
              <a:t> </a:t>
            </a:r>
          </a:p>
        </p:txBody>
      </p:sp>
      <p:sp>
        <p:nvSpPr>
          <p:cNvPr id="15" name="Text Box 18"/>
          <p:cNvSpPr txBox="1">
            <a:spLocks noChangeArrowheads="1"/>
          </p:cNvSpPr>
          <p:nvPr/>
        </p:nvSpPr>
        <p:spPr bwMode="auto">
          <a:xfrm>
            <a:off x="505598" y="5866215"/>
            <a:ext cx="4836367" cy="766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80000"/>
              </a:lnSpc>
            </a:pPr>
            <a:r>
              <a:rPr lang="en-US" dirty="0"/>
              <a:t> </a:t>
            </a:r>
            <a:r>
              <a:rPr lang="en-US" dirty="0">
                <a:solidFill>
                  <a:srgbClr val="FF0000"/>
                </a:solidFill>
                <a:latin typeface="Symbol" charset="0"/>
              </a:rPr>
              <a:t>p</a:t>
            </a:r>
            <a:r>
              <a:rPr lang="en-US" dirty="0">
                <a:solidFill>
                  <a:srgbClr val="FF0000"/>
                </a:solidFill>
              </a:rPr>
              <a:t> – mesons are the most copiously produced</a:t>
            </a:r>
          </a:p>
          <a:p>
            <a:pPr>
              <a:lnSpc>
                <a:spcPct val="80000"/>
              </a:lnSpc>
            </a:pPr>
            <a:r>
              <a:rPr lang="en-US" dirty="0">
                <a:solidFill>
                  <a:srgbClr val="FF0000"/>
                </a:solidFill>
              </a:rPr>
              <a:t> particles in proton – proton and proton – nucleus</a:t>
            </a:r>
          </a:p>
          <a:p>
            <a:pPr>
              <a:lnSpc>
                <a:spcPct val="80000"/>
              </a:lnSpc>
            </a:pPr>
            <a:r>
              <a:rPr lang="en-US" dirty="0">
                <a:solidFill>
                  <a:srgbClr val="FF0000"/>
                </a:solidFill>
              </a:rPr>
              <a:t> collisions at high energies</a:t>
            </a:r>
          </a:p>
        </p:txBody>
      </p:sp>
      <p:sp>
        <p:nvSpPr>
          <p:cNvPr id="17" name="Text Box 6"/>
          <p:cNvSpPr txBox="1">
            <a:spLocks noChangeArrowheads="1"/>
          </p:cNvSpPr>
          <p:nvPr/>
        </p:nvSpPr>
        <p:spPr bwMode="auto">
          <a:xfrm>
            <a:off x="272008" y="989716"/>
            <a:ext cx="86411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400" dirty="0">
                <a:solidFill>
                  <a:srgbClr val="FF0000"/>
                </a:solidFill>
              </a:rPr>
              <a:t>Observation of the </a:t>
            </a:r>
            <a:r>
              <a:rPr lang="en-US" sz="2400" dirty="0">
                <a:solidFill>
                  <a:srgbClr val="FF0000"/>
                </a:solidFill>
                <a:latin typeface="Symbol" charset="0"/>
              </a:rPr>
              <a:t>p</a:t>
            </a:r>
            <a:r>
              <a:rPr lang="en-US" sz="2400" baseline="30000" dirty="0">
                <a:solidFill>
                  <a:srgbClr val="FF0000"/>
                </a:solidFill>
              </a:rPr>
              <a:t>+</a:t>
            </a:r>
            <a:r>
              <a:rPr lang="en-US" sz="2400" dirty="0">
                <a:solidFill>
                  <a:srgbClr val="FF0000"/>
                </a:solidFill>
              </a:rPr>
              <a:t> </a:t>
            </a:r>
            <a:r>
              <a:rPr lang="en-US" sz="2400" dirty="0">
                <a:solidFill>
                  <a:srgbClr val="FF0000"/>
                </a:solidFill>
                <a:sym typeface="Symbol" charset="0"/>
              </a:rPr>
              <a:t></a:t>
            </a:r>
            <a:r>
              <a:rPr lang="en-US" sz="2400" dirty="0">
                <a:solidFill>
                  <a:srgbClr val="FF0000"/>
                </a:solidFill>
              </a:rPr>
              <a:t> </a:t>
            </a:r>
            <a:r>
              <a:rPr lang="en-US" sz="2400" dirty="0">
                <a:solidFill>
                  <a:srgbClr val="FF0000"/>
                </a:solidFill>
                <a:latin typeface="Symbol" charset="0"/>
              </a:rPr>
              <a:t>m</a:t>
            </a:r>
            <a:r>
              <a:rPr lang="en-US" sz="2400" baseline="30000" dirty="0">
                <a:solidFill>
                  <a:srgbClr val="FF0000"/>
                </a:solidFill>
              </a:rPr>
              <a:t>+</a:t>
            </a:r>
            <a:r>
              <a:rPr lang="en-US" sz="2400" dirty="0">
                <a:solidFill>
                  <a:srgbClr val="FF0000"/>
                </a:solidFill>
              </a:rPr>
              <a:t> </a:t>
            </a:r>
            <a:r>
              <a:rPr lang="en-US" sz="2400" dirty="0">
                <a:solidFill>
                  <a:srgbClr val="FF0000"/>
                </a:solidFill>
                <a:sym typeface="Symbol" charset="0"/>
              </a:rPr>
              <a:t></a:t>
            </a:r>
            <a:r>
              <a:rPr lang="en-US" sz="2400" dirty="0">
                <a:solidFill>
                  <a:srgbClr val="FF0000"/>
                </a:solidFill>
              </a:rPr>
              <a:t> e</a:t>
            </a:r>
            <a:r>
              <a:rPr lang="en-US" sz="2400" baseline="30000" dirty="0">
                <a:solidFill>
                  <a:srgbClr val="FF0000"/>
                </a:solidFill>
              </a:rPr>
              <a:t>+</a:t>
            </a:r>
            <a:r>
              <a:rPr lang="en-US" sz="2400" dirty="0">
                <a:solidFill>
                  <a:srgbClr val="FF0000"/>
                </a:solidFill>
              </a:rPr>
              <a:t> decay chain in nuclear  </a:t>
            </a:r>
            <a:r>
              <a:rPr lang="en-US" sz="2400" dirty="0" smtClean="0">
                <a:solidFill>
                  <a:srgbClr val="FF0000"/>
                </a:solidFill>
              </a:rPr>
              <a:t>emulsion exposed </a:t>
            </a:r>
            <a:r>
              <a:rPr lang="en-US" sz="2400" dirty="0">
                <a:solidFill>
                  <a:srgbClr val="FF0000"/>
                </a:solidFill>
              </a:rPr>
              <a:t>to cosmic rays at high </a:t>
            </a:r>
            <a:r>
              <a:rPr lang="en-US" sz="2400" dirty="0" smtClean="0">
                <a:solidFill>
                  <a:srgbClr val="FF0000"/>
                </a:solidFill>
              </a:rPr>
              <a:t>altitudes </a:t>
            </a:r>
            <a:endParaRPr lang="en-US" sz="2400" dirty="0">
              <a:solidFill>
                <a:srgbClr val="FF0000"/>
              </a:solidFill>
            </a:endParaRPr>
          </a:p>
        </p:txBody>
      </p:sp>
    </p:spTree>
    <p:extLst>
      <p:ext uri="{BB962C8B-B14F-4D97-AF65-F5344CB8AC3E}">
        <p14:creationId xmlns:p14="http://schemas.microsoft.com/office/powerpoint/2010/main" val="3100946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3" grpId="0" autoUpdateAnimBg="0"/>
      <p:bldP spid="14" grpId="0" autoUpdateAnimBg="0"/>
      <p:bldP spid="1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Extra material</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12647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Cloud Chambers</a:t>
            </a:r>
            <a:endParaRPr lang="en-US" dirty="0"/>
          </a:p>
        </p:txBody>
      </p:sp>
      <p:sp>
        <p:nvSpPr>
          <p:cNvPr id="5" name="Content Placeholder 4"/>
          <p:cNvSpPr>
            <a:spLocks noGrp="1"/>
          </p:cNvSpPr>
          <p:nvPr>
            <p:ph sz="half" idx="1"/>
          </p:nvPr>
        </p:nvSpPr>
        <p:spPr>
          <a:xfrm>
            <a:off x="264563" y="1014034"/>
            <a:ext cx="4551045" cy="3261409"/>
          </a:xfrm>
        </p:spPr>
        <p:txBody>
          <a:bodyPr>
            <a:normAutofit fontScale="62500" lnSpcReduction="20000"/>
          </a:bodyPr>
          <a:lstStyle/>
          <a:p>
            <a:endParaRPr lang="en-US" i="1" dirty="0">
              <a:solidFill>
                <a:srgbClr val="000066"/>
              </a:solidFill>
            </a:endParaRPr>
          </a:p>
          <a:p>
            <a:r>
              <a:rPr lang="en-US" i="1" dirty="0">
                <a:solidFill>
                  <a:srgbClr val="000066"/>
                </a:solidFill>
              </a:rPr>
              <a:t> </a:t>
            </a:r>
            <a:r>
              <a:rPr lang="en-US" i="1" dirty="0" smtClean="0">
                <a:solidFill>
                  <a:srgbClr val="000066"/>
                </a:solidFill>
              </a:rPr>
              <a:t>The </a:t>
            </a:r>
            <a:r>
              <a:rPr lang="en-US" b="1" i="1" dirty="0">
                <a:solidFill>
                  <a:srgbClr val="000066"/>
                </a:solidFill>
              </a:rPr>
              <a:t>cloud chamber</a:t>
            </a:r>
            <a:r>
              <a:rPr lang="en-US" i="1" dirty="0">
                <a:solidFill>
                  <a:srgbClr val="000066"/>
                </a:solidFill>
              </a:rPr>
              <a:t>, also known as </a:t>
            </a:r>
            <a:r>
              <a:rPr lang="en-US" i="1" dirty="0" smtClean="0">
                <a:solidFill>
                  <a:srgbClr val="000066"/>
                </a:solidFill>
              </a:rPr>
              <a:t>the </a:t>
            </a:r>
            <a:r>
              <a:rPr lang="en-US" b="1" i="1" dirty="0" smtClean="0">
                <a:solidFill>
                  <a:srgbClr val="000066"/>
                </a:solidFill>
              </a:rPr>
              <a:t>Wilson </a:t>
            </a:r>
            <a:r>
              <a:rPr lang="en-US" b="1" i="1" dirty="0">
                <a:solidFill>
                  <a:srgbClr val="000066"/>
                </a:solidFill>
              </a:rPr>
              <a:t>chamber</a:t>
            </a:r>
            <a:r>
              <a:rPr lang="en-US" i="1" dirty="0">
                <a:solidFill>
                  <a:srgbClr val="000066"/>
                </a:solidFill>
              </a:rPr>
              <a:t>, is used for </a:t>
            </a:r>
            <a:r>
              <a:rPr lang="en-US" i="1" dirty="0" smtClean="0">
                <a:solidFill>
                  <a:srgbClr val="000066"/>
                </a:solidFill>
              </a:rPr>
              <a:t>detecting particles </a:t>
            </a:r>
            <a:r>
              <a:rPr lang="en-US" i="1" dirty="0">
                <a:solidFill>
                  <a:srgbClr val="000066"/>
                </a:solidFill>
              </a:rPr>
              <a:t>of ionizing radiation. </a:t>
            </a:r>
            <a:r>
              <a:rPr lang="en-US" i="1" dirty="0" smtClean="0">
                <a:solidFill>
                  <a:srgbClr val="000066"/>
                </a:solidFill>
              </a:rPr>
              <a:t>In </a:t>
            </a:r>
            <a:r>
              <a:rPr lang="en-US" i="1" dirty="0">
                <a:solidFill>
                  <a:srgbClr val="000066"/>
                </a:solidFill>
              </a:rPr>
              <a:t>its most basic form, a cloud chamber </a:t>
            </a:r>
            <a:r>
              <a:rPr lang="en-US" i="1" dirty="0" smtClean="0">
                <a:solidFill>
                  <a:srgbClr val="000066"/>
                </a:solidFill>
              </a:rPr>
              <a:t>is </a:t>
            </a:r>
            <a:r>
              <a:rPr lang="en-US" i="1" dirty="0">
                <a:solidFill>
                  <a:srgbClr val="000066"/>
                </a:solidFill>
              </a:rPr>
              <a:t>a sealed environment containing </a:t>
            </a:r>
            <a:r>
              <a:rPr lang="en-US" i="1" dirty="0" smtClean="0">
                <a:solidFill>
                  <a:srgbClr val="000066"/>
                </a:solidFill>
              </a:rPr>
              <a:t>a </a:t>
            </a:r>
            <a:r>
              <a:rPr lang="en-US" i="1" dirty="0" err="1">
                <a:solidFill>
                  <a:srgbClr val="000066"/>
                </a:solidFill>
              </a:rPr>
              <a:t>supercooled</a:t>
            </a:r>
            <a:r>
              <a:rPr lang="en-US" i="1" dirty="0">
                <a:solidFill>
                  <a:srgbClr val="000066"/>
                </a:solidFill>
              </a:rPr>
              <a:t>, supersaturated water </a:t>
            </a:r>
            <a:r>
              <a:rPr lang="en-US" i="1" dirty="0" smtClean="0">
                <a:solidFill>
                  <a:srgbClr val="000066"/>
                </a:solidFill>
              </a:rPr>
              <a:t>or </a:t>
            </a:r>
            <a:r>
              <a:rPr lang="en-US" i="1" dirty="0">
                <a:solidFill>
                  <a:srgbClr val="000066"/>
                </a:solidFill>
              </a:rPr>
              <a:t>alcohol vapor.  When an alpha </a:t>
            </a:r>
            <a:r>
              <a:rPr lang="en-US" i="1" dirty="0" smtClean="0">
                <a:solidFill>
                  <a:srgbClr val="000066"/>
                </a:solidFill>
              </a:rPr>
              <a:t>particle </a:t>
            </a:r>
            <a:r>
              <a:rPr lang="en-US" i="1" dirty="0">
                <a:solidFill>
                  <a:srgbClr val="000066"/>
                </a:solidFill>
              </a:rPr>
              <a:t>or beta particle interacts with the mixture</a:t>
            </a:r>
            <a:r>
              <a:rPr lang="en-US" i="1" dirty="0" smtClean="0">
                <a:solidFill>
                  <a:srgbClr val="000066"/>
                </a:solidFill>
              </a:rPr>
              <a:t>, </a:t>
            </a:r>
            <a:r>
              <a:rPr lang="en-US" i="1" dirty="0">
                <a:solidFill>
                  <a:srgbClr val="000066"/>
                </a:solidFill>
              </a:rPr>
              <a:t>it ionizes it</a:t>
            </a:r>
            <a:r>
              <a:rPr lang="en-US" i="1" dirty="0" smtClean="0">
                <a:solidFill>
                  <a:srgbClr val="000066"/>
                </a:solidFill>
              </a:rPr>
              <a:t>.</a:t>
            </a:r>
          </a:p>
          <a:p>
            <a:endParaRPr lang="en-US" i="1" dirty="0" smtClean="0">
              <a:solidFill>
                <a:srgbClr val="000066"/>
              </a:solidFill>
            </a:endParaRPr>
          </a:p>
          <a:p>
            <a:endParaRPr lang="en-US" dirty="0"/>
          </a:p>
        </p:txBody>
      </p:sp>
      <p:sp>
        <p:nvSpPr>
          <p:cNvPr id="10" name="Content Placeholder 9"/>
          <p:cNvSpPr>
            <a:spLocks noGrp="1"/>
          </p:cNvSpPr>
          <p:nvPr>
            <p:ph sz="half" idx="2"/>
          </p:nvPr>
        </p:nvSpPr>
        <p:spPr>
          <a:xfrm>
            <a:off x="75963" y="4591376"/>
            <a:ext cx="8772772" cy="2129283"/>
          </a:xfrm>
        </p:spPr>
        <p:txBody>
          <a:bodyPr>
            <a:normAutofit fontScale="62500" lnSpcReduction="20000"/>
          </a:bodyPr>
          <a:lstStyle/>
          <a:p>
            <a:r>
              <a:rPr lang="en-US" i="1" dirty="0">
                <a:solidFill>
                  <a:srgbClr val="000066"/>
                </a:solidFill>
              </a:rPr>
              <a:t>The resulting ions act as condensation nuclei, around which a mist will form  (because the mixture is on the point of condensation). The high energies of alpha and beta particles mean that a trail is left, due to many ions being produced along  the path of the charged particle. These tracks have distinctive shapes (for example, an alpha particle's track is broad and straight, while an electron's is thinner and  shows more evidence of deflection by collisions). When any uniform magnetic field is applied across the cloud chamber, positively and negatively charged particles  will curve in opposite directions, according to the Lorenz force law with two particles of opposite charge.</a:t>
            </a:r>
            <a:r>
              <a:rPr lang="en-US" i="1" dirty="0"/>
              <a:t> </a:t>
            </a:r>
            <a:endParaRPr lang="en-US" dirty="0"/>
          </a:p>
        </p:txBody>
      </p:sp>
      <p:pic>
        <p:nvPicPr>
          <p:cNvPr id="8" name="Picture 6" descr="l7083084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2535" y="723930"/>
            <a:ext cx="3886200" cy="29321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9" name="Text Box 7"/>
          <p:cNvSpPr txBox="1">
            <a:spLocks noChangeArrowheads="1"/>
          </p:cNvSpPr>
          <p:nvPr/>
        </p:nvSpPr>
        <p:spPr bwMode="auto">
          <a:xfrm>
            <a:off x="5052060" y="3898719"/>
            <a:ext cx="3886200" cy="530225"/>
          </a:xfrm>
          <a:prstGeom prst="rect">
            <a:avLst/>
          </a:prstGeom>
          <a:solidFill>
            <a:schemeClr val="accent1">
              <a:lumMod val="75000"/>
            </a:schemeClr>
          </a:solidFill>
          <a:ln w="12700">
            <a:solidFill>
              <a:srgbClr val="CC99FF"/>
            </a:solidFill>
            <a:miter lim="800000"/>
            <a:headEnd/>
            <a:tailEnd/>
          </a:ln>
          <a:effec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b="1" i="1" dirty="0">
                <a:solidFill>
                  <a:srgbClr val="000066"/>
                </a:solidFill>
                <a:latin typeface="Arial Narrow" charset="0"/>
              </a:rPr>
              <a:t> Sudden descend of piston supersaturates chamber</a:t>
            </a:r>
          </a:p>
          <a:p>
            <a:pPr eaLnBrk="1" hangingPunct="1"/>
            <a:r>
              <a:rPr lang="en-US" sz="1400" b="1" i="1" dirty="0">
                <a:solidFill>
                  <a:srgbClr val="000066"/>
                </a:solidFill>
                <a:latin typeface="Arial Narrow" charset="0"/>
              </a:rPr>
              <a:t> and water droplets condense on any ions present</a:t>
            </a:r>
          </a:p>
        </p:txBody>
      </p:sp>
    </p:spTree>
    <p:extLst>
      <p:ext uri="{BB962C8B-B14F-4D97-AF65-F5344CB8AC3E}">
        <p14:creationId xmlns:p14="http://schemas.microsoft.com/office/powerpoint/2010/main" val="1004659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Chambers</a:t>
            </a:r>
            <a:endParaRPr lang="en-US" dirty="0"/>
          </a:p>
        </p:txBody>
      </p:sp>
      <p:sp>
        <p:nvSpPr>
          <p:cNvPr id="3" name="Content Placeholder 2"/>
          <p:cNvSpPr>
            <a:spLocks noGrp="1"/>
          </p:cNvSpPr>
          <p:nvPr>
            <p:ph sz="half" idx="1"/>
          </p:nvPr>
        </p:nvSpPr>
        <p:spPr>
          <a:xfrm>
            <a:off x="117718" y="1182919"/>
            <a:ext cx="4038600" cy="4623816"/>
          </a:xfrm>
        </p:spPr>
        <p:txBody>
          <a:bodyPr>
            <a:normAutofit fontScale="55000" lnSpcReduction="20000"/>
          </a:bodyPr>
          <a:lstStyle/>
          <a:p>
            <a:r>
              <a:rPr lang="en-US" b="1" i="1" dirty="0">
                <a:solidFill>
                  <a:srgbClr val="800000"/>
                </a:solidFill>
                <a:latin typeface="Times New Roman" charset="0"/>
              </a:rPr>
              <a:t>Charles Thomas Rees Wilson</a:t>
            </a:r>
            <a:r>
              <a:rPr lang="en-US" b="1" i="1" dirty="0">
                <a:latin typeface="Times New Roman" charset="0"/>
              </a:rPr>
              <a:t> </a:t>
            </a:r>
            <a:r>
              <a:rPr lang="en-US" b="1" i="1" dirty="0">
                <a:solidFill>
                  <a:srgbClr val="000066"/>
                </a:solidFill>
                <a:latin typeface="Times New Roman" charset="0"/>
              </a:rPr>
              <a:t>(1869-1959) is credited with inventing the cloud chamber. Inspired by sightings of the </a:t>
            </a:r>
            <a:r>
              <a:rPr lang="en-US" b="1" i="1" dirty="0">
                <a:solidFill>
                  <a:srgbClr val="800000"/>
                </a:solidFill>
                <a:latin typeface="Times New Roman" charset="0"/>
              </a:rPr>
              <a:t>Brocken </a:t>
            </a:r>
            <a:r>
              <a:rPr lang="en-US" b="1" i="1" dirty="0" err="1">
                <a:solidFill>
                  <a:srgbClr val="800000"/>
                </a:solidFill>
                <a:latin typeface="Times New Roman" charset="0"/>
              </a:rPr>
              <a:t>Spectre</a:t>
            </a:r>
            <a:r>
              <a:rPr lang="en-US" b="1" i="1" dirty="0">
                <a:solidFill>
                  <a:srgbClr val="000066"/>
                </a:solidFill>
                <a:latin typeface="Times New Roman" charset="0"/>
              </a:rPr>
              <a:t> while working on the summit of Ben Nevis in 1894, he began to develop expansion chambers for studying cloud formation and optical phenomena in moist air. Very rapidly he discovered that ions could act as centers for water droplet formation in such chambers. </a:t>
            </a:r>
            <a:r>
              <a:rPr lang="en-US" b="1" i="1" dirty="0">
                <a:solidFill>
                  <a:srgbClr val="800000"/>
                </a:solidFill>
                <a:latin typeface="Times New Roman" charset="0"/>
              </a:rPr>
              <a:t>He pursued the application of this discovery and perfected the first cloud chamber in 1911.</a:t>
            </a:r>
            <a:r>
              <a:rPr lang="en-US" sz="2000" b="1" i="1" dirty="0">
                <a:solidFill>
                  <a:srgbClr val="000066"/>
                </a:solidFill>
              </a:rPr>
              <a:t> </a:t>
            </a:r>
            <a:endParaRPr lang="en-US" sz="2400" b="1" dirty="0">
              <a:solidFill>
                <a:srgbClr val="000066"/>
              </a:solidFill>
            </a:endParaRPr>
          </a:p>
        </p:txBody>
      </p:sp>
      <p:sp>
        <p:nvSpPr>
          <p:cNvPr id="4" name="Content Placeholder 3"/>
          <p:cNvSpPr>
            <a:spLocks noGrp="1"/>
          </p:cNvSpPr>
          <p:nvPr>
            <p:ph sz="half" idx="2"/>
          </p:nvPr>
        </p:nvSpPr>
        <p:spPr>
          <a:xfrm>
            <a:off x="4899660" y="3747301"/>
            <a:ext cx="4038600" cy="2964822"/>
          </a:xfrm>
        </p:spPr>
        <p:txBody>
          <a:bodyPr>
            <a:normAutofit fontScale="55000" lnSpcReduction="20000"/>
          </a:bodyPr>
          <a:lstStyle/>
          <a:p>
            <a:r>
              <a:rPr lang="en-US" b="1" i="1" dirty="0">
                <a:solidFill>
                  <a:srgbClr val="000066"/>
                </a:solidFill>
                <a:latin typeface="Times New Roman" charset="0"/>
              </a:rPr>
              <a:t>In Wilson's original chamber the air inside the sealed device was saturated with water vapor, then a diaphragm is used to expand the air inside the chamber (adiabatic expansion). This cools the air and water vapor starts to condense. When an ionizing particle passes  through the chamber, water vapor condenses on the resulting ions and the trail of the particle is visible in the vapor cloud. A diagram of Wilson's apparatus is given left.</a:t>
            </a:r>
            <a:r>
              <a:rPr lang="en-US" b="1" i="1" dirty="0">
                <a:latin typeface="Times New Roman" charset="0"/>
              </a:rPr>
              <a:t>  </a:t>
            </a:r>
            <a:r>
              <a:rPr lang="en-US" b="1" i="1" dirty="0">
                <a:solidFill>
                  <a:srgbClr val="800000"/>
                </a:solidFill>
                <a:latin typeface="Times New Roman" charset="0"/>
              </a:rPr>
              <a:t>C.T.R. Wilson, along with  Arthur Compton, received the Nobel Prize for Physics in 1927 for his work on the cloud chamber</a:t>
            </a:r>
            <a:r>
              <a:rPr lang="en-US" b="1" dirty="0">
                <a:solidFill>
                  <a:srgbClr val="800000"/>
                </a:solidFill>
                <a:latin typeface="Times New Roman" charset="0"/>
              </a:rPr>
              <a:t>.</a:t>
            </a:r>
            <a:r>
              <a:rPr lang="en-US" dirty="0"/>
              <a:t> </a:t>
            </a:r>
          </a:p>
          <a:p>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64" y="3697460"/>
            <a:ext cx="4343400" cy="3014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015" y="352636"/>
            <a:ext cx="4419600" cy="32369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Text Box 10"/>
          <p:cNvSpPr txBox="1">
            <a:spLocks noChangeArrowheads="1"/>
          </p:cNvSpPr>
          <p:nvPr/>
        </p:nvSpPr>
        <p:spPr bwMode="auto">
          <a:xfrm>
            <a:off x="5229615" y="3262523"/>
            <a:ext cx="3455988" cy="304800"/>
          </a:xfrm>
          <a:prstGeom prst="rect">
            <a:avLst/>
          </a:prstGeom>
          <a:solidFill>
            <a:schemeClr val="bg1"/>
          </a:solidFill>
          <a:ln>
            <a:noFill/>
          </a:ln>
          <a:effectLst/>
          <a:extLst>
            <a:ext uri="{91240B29-F687-4f45-9708-019B960494DF}">
              <a14:hiddenLine xmlns:a14="http://schemas.microsoft.com/office/drawing/2010/main" w="19050">
                <a:solidFill>
                  <a:srgbClr val="CC99FF"/>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1400" i="1">
                <a:solidFill>
                  <a:srgbClr val="000066"/>
                </a:solidFill>
              </a:rPr>
              <a:t>  C.T.R. Wilson’s cloud chamber of 1912  </a:t>
            </a:r>
          </a:p>
        </p:txBody>
      </p:sp>
    </p:spTree>
    <p:extLst>
      <p:ext uri="{BB962C8B-B14F-4D97-AF65-F5344CB8AC3E}">
        <p14:creationId xmlns:p14="http://schemas.microsoft.com/office/powerpoint/2010/main" val="228621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chambers</a:t>
            </a:r>
            <a:endParaRPr lang="en-US" dirty="0"/>
          </a:p>
        </p:txBody>
      </p:sp>
      <p:sp>
        <p:nvSpPr>
          <p:cNvPr id="3" name="Content Placeholder 2"/>
          <p:cNvSpPr>
            <a:spLocks noGrp="1"/>
          </p:cNvSpPr>
          <p:nvPr>
            <p:ph sz="half" idx="1"/>
          </p:nvPr>
        </p:nvSpPr>
        <p:spPr/>
        <p:txBody>
          <a:bodyPr>
            <a:normAutofit fontScale="55000" lnSpcReduction="20000"/>
          </a:bodyPr>
          <a:lstStyle/>
          <a:p>
            <a:endParaRPr lang="en-US"/>
          </a:p>
        </p:txBody>
      </p:sp>
      <p:sp>
        <p:nvSpPr>
          <p:cNvPr id="4" name="Content Placeholder 3"/>
          <p:cNvSpPr>
            <a:spLocks noGrp="1"/>
          </p:cNvSpPr>
          <p:nvPr>
            <p:ph sz="half" idx="2"/>
          </p:nvPr>
        </p:nvSpPr>
        <p:spPr>
          <a:xfrm>
            <a:off x="4899660" y="1610463"/>
            <a:ext cx="4038600" cy="4623816"/>
          </a:xfrm>
        </p:spPr>
        <p:txBody>
          <a:bodyPr>
            <a:normAutofit fontScale="55000" lnSpcReduction="20000"/>
          </a:bodyPr>
          <a:lstStyle/>
          <a:p>
            <a:r>
              <a:rPr lang="en-US" i="1" dirty="0">
                <a:solidFill>
                  <a:srgbClr val="000066"/>
                </a:solidFill>
              </a:rPr>
              <a:t>Rutherford and </a:t>
            </a:r>
            <a:r>
              <a:rPr lang="en-US" i="1" dirty="0" err="1">
                <a:solidFill>
                  <a:srgbClr val="000066"/>
                </a:solidFill>
              </a:rPr>
              <a:t>Mardsen</a:t>
            </a:r>
            <a:r>
              <a:rPr lang="en-US" i="1" dirty="0">
                <a:solidFill>
                  <a:srgbClr val="000066"/>
                </a:solidFill>
              </a:rPr>
              <a:t> used a Wilson cloud </a:t>
            </a:r>
            <a:r>
              <a:rPr lang="en-US" i="1" dirty="0" smtClean="0">
                <a:solidFill>
                  <a:srgbClr val="000066"/>
                </a:solidFill>
              </a:rPr>
              <a:t> </a:t>
            </a:r>
            <a:r>
              <a:rPr lang="en-US" i="1" dirty="0">
                <a:solidFill>
                  <a:srgbClr val="000066"/>
                </a:solidFill>
              </a:rPr>
              <a:t>chamber, very similarly with the one from our </a:t>
            </a:r>
            <a:r>
              <a:rPr lang="en-US" i="1" dirty="0" smtClean="0">
                <a:solidFill>
                  <a:srgbClr val="000066"/>
                </a:solidFill>
              </a:rPr>
              <a:t>collection</a:t>
            </a:r>
            <a:r>
              <a:rPr lang="en-US" i="1" dirty="0">
                <a:solidFill>
                  <a:srgbClr val="000066"/>
                </a:solidFill>
              </a:rPr>
              <a:t>, to study alpha particle scattering </a:t>
            </a:r>
            <a:r>
              <a:rPr lang="en-US" i="1" dirty="0" smtClean="0">
                <a:solidFill>
                  <a:srgbClr val="000066"/>
                </a:solidFill>
              </a:rPr>
              <a:t>by  </a:t>
            </a:r>
            <a:r>
              <a:rPr lang="en-US" i="1" dirty="0">
                <a:solidFill>
                  <a:srgbClr val="000066"/>
                </a:solidFill>
              </a:rPr>
              <a:t>light elements in hope to get deeper inside </a:t>
            </a:r>
            <a:r>
              <a:rPr lang="en-US" i="1" dirty="0" smtClean="0">
                <a:solidFill>
                  <a:srgbClr val="000066"/>
                </a:solidFill>
              </a:rPr>
              <a:t>the  </a:t>
            </a:r>
            <a:r>
              <a:rPr lang="en-US" i="1" dirty="0">
                <a:solidFill>
                  <a:srgbClr val="000066"/>
                </a:solidFill>
              </a:rPr>
              <a:t>nucleus (i.e. smaller Z).  Rutherford and </a:t>
            </a:r>
            <a:r>
              <a:rPr lang="en-US" i="1" dirty="0" err="1" smtClean="0">
                <a:solidFill>
                  <a:srgbClr val="000066"/>
                </a:solidFill>
              </a:rPr>
              <a:t>Mardsen</a:t>
            </a:r>
            <a:r>
              <a:rPr lang="en-US" i="1" dirty="0" smtClean="0">
                <a:solidFill>
                  <a:srgbClr val="000066"/>
                </a:solidFill>
              </a:rPr>
              <a:t>  </a:t>
            </a:r>
            <a:r>
              <a:rPr lang="en-US" i="1" dirty="0">
                <a:solidFill>
                  <a:srgbClr val="000066"/>
                </a:solidFill>
              </a:rPr>
              <a:t>occasionally observed in the their Wilson cloud </a:t>
            </a:r>
            <a:r>
              <a:rPr lang="en-US" i="1" dirty="0" smtClean="0">
                <a:solidFill>
                  <a:srgbClr val="000066"/>
                </a:solidFill>
              </a:rPr>
              <a:t> chamber </a:t>
            </a:r>
            <a:r>
              <a:rPr lang="en-US" i="1" dirty="0">
                <a:solidFill>
                  <a:srgbClr val="000066"/>
                </a:solidFill>
              </a:rPr>
              <a:t>tracks up to 4 times longer  (either </a:t>
            </a:r>
            <a:r>
              <a:rPr lang="en-US" i="1" dirty="0" smtClean="0">
                <a:solidFill>
                  <a:srgbClr val="000066"/>
                </a:solidFill>
              </a:rPr>
              <a:t>four  </a:t>
            </a:r>
            <a:r>
              <a:rPr lang="en-US" i="1" dirty="0">
                <a:solidFill>
                  <a:srgbClr val="000066"/>
                </a:solidFill>
              </a:rPr>
              <a:t>times larger energy or 2 times smaller charge</a:t>
            </a:r>
            <a:r>
              <a:rPr lang="en-US" i="1" dirty="0" smtClean="0">
                <a:solidFill>
                  <a:srgbClr val="000066"/>
                </a:solidFill>
              </a:rPr>
              <a:t>).  </a:t>
            </a:r>
            <a:r>
              <a:rPr lang="en-US" i="1" dirty="0">
                <a:solidFill>
                  <a:srgbClr val="000066"/>
                </a:solidFill>
              </a:rPr>
              <a:t>So, they introduced the notion of “H-particles” </a:t>
            </a:r>
            <a:r>
              <a:rPr lang="en-US" i="1" dirty="0" smtClean="0">
                <a:solidFill>
                  <a:srgbClr val="000066"/>
                </a:solidFill>
              </a:rPr>
              <a:t> </a:t>
            </a:r>
            <a:r>
              <a:rPr lang="en-US" i="1" dirty="0">
                <a:solidFill>
                  <a:srgbClr val="000066"/>
                </a:solidFill>
              </a:rPr>
              <a:t>and speculate that they are nuclei of Hydrogen </a:t>
            </a:r>
            <a:r>
              <a:rPr lang="en-US" i="1" dirty="0" smtClean="0">
                <a:solidFill>
                  <a:srgbClr val="000066"/>
                </a:solidFill>
              </a:rPr>
              <a:t>knocked </a:t>
            </a:r>
            <a:r>
              <a:rPr lang="en-US" i="1" dirty="0">
                <a:solidFill>
                  <a:srgbClr val="000066"/>
                </a:solidFill>
              </a:rPr>
              <a:t>out from atoms by alpha particles. </a:t>
            </a:r>
            <a:r>
              <a:rPr lang="en-US" i="1" dirty="0" smtClean="0">
                <a:solidFill>
                  <a:srgbClr val="000066"/>
                </a:solidFill>
              </a:rPr>
              <a:t> </a:t>
            </a:r>
            <a:r>
              <a:rPr lang="en-US" i="1" dirty="0">
                <a:solidFill>
                  <a:srgbClr val="800000"/>
                </a:solidFill>
              </a:rPr>
              <a:t>And, so these became to be known as protons.</a:t>
            </a:r>
          </a:p>
          <a:p>
            <a:endParaRPr lang="en-US" i="1" dirty="0">
              <a:solidFill>
                <a:srgbClr val="800000"/>
              </a:solidFill>
            </a:endParaRPr>
          </a:p>
          <a:p>
            <a:r>
              <a:rPr lang="en-US" i="1" dirty="0" err="1">
                <a:solidFill>
                  <a:srgbClr val="000066"/>
                </a:solidFill>
              </a:rPr>
              <a:t>Mardsen</a:t>
            </a:r>
            <a:r>
              <a:rPr lang="en-US" i="1" dirty="0">
                <a:solidFill>
                  <a:srgbClr val="000066"/>
                </a:solidFill>
              </a:rPr>
              <a:t> observed similar “H-particles”  in an  air-filed Wilson cloud chamber, but did not have a chance to Pursue further …</a:t>
            </a:r>
          </a:p>
          <a:p>
            <a:endParaRPr lang="en-US" i="1" dirty="0">
              <a:solidFill>
                <a:srgbClr val="000066"/>
              </a:solidFill>
            </a:endParaRPr>
          </a:p>
          <a:p>
            <a:r>
              <a:rPr lang="en-US" i="1" dirty="0">
                <a:solidFill>
                  <a:srgbClr val="000066"/>
                </a:solidFill>
              </a:rPr>
              <a:t> </a:t>
            </a:r>
            <a:r>
              <a:rPr lang="en-US" i="1" dirty="0">
                <a:solidFill>
                  <a:srgbClr val="800000"/>
                </a:solidFill>
              </a:rPr>
              <a:t>Rutherford and Soddy are awarded the Nobel  Prize for discovery of element transmutation</a:t>
            </a:r>
          </a:p>
          <a:p>
            <a:endParaRPr lang="en-US" dirty="0"/>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4752"/>
            <a:ext cx="4691063" cy="495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101169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Antimatter</a:t>
            </a:r>
            <a:endParaRPr lang="en-US" dirty="0"/>
          </a:p>
        </p:txBody>
      </p:sp>
      <p:sp>
        <p:nvSpPr>
          <p:cNvPr id="4" name="Text Box 1027"/>
          <p:cNvSpPr txBox="1">
            <a:spLocks noChangeArrowheads="1"/>
          </p:cNvSpPr>
          <p:nvPr/>
        </p:nvSpPr>
        <p:spPr bwMode="auto">
          <a:xfrm>
            <a:off x="52002" y="939316"/>
            <a:ext cx="51363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t> </a:t>
            </a:r>
            <a:r>
              <a:rPr lang="en-US" sz="2000" dirty="0" smtClean="0">
                <a:solidFill>
                  <a:srgbClr val="FF0000"/>
                </a:solidFill>
              </a:rPr>
              <a:t>Postulated theoretically </a:t>
            </a:r>
            <a:r>
              <a:rPr lang="en-US" sz="2000" dirty="0" smtClean="0">
                <a:solidFill>
                  <a:srgbClr val="FF0000"/>
                </a:solidFill>
              </a:rPr>
              <a:t>by </a:t>
            </a:r>
            <a:r>
              <a:rPr lang="en-US" sz="2000" dirty="0">
                <a:solidFill>
                  <a:srgbClr val="FF0000"/>
                </a:solidFill>
              </a:rPr>
              <a:t>P.A.M. Dirac (</a:t>
            </a:r>
            <a:r>
              <a:rPr lang="en-US" sz="2000" dirty="0">
                <a:solidFill>
                  <a:srgbClr val="FF0000"/>
                </a:solidFill>
                <a:latin typeface="Symbol" charset="0"/>
              </a:rPr>
              <a:t>1928</a:t>
            </a:r>
            <a:r>
              <a:rPr lang="en-US" sz="2000" dirty="0">
                <a:solidFill>
                  <a:srgbClr val="FF0000"/>
                </a:solidFill>
              </a:rPr>
              <a:t>)</a:t>
            </a:r>
          </a:p>
        </p:txBody>
      </p:sp>
      <p:sp>
        <p:nvSpPr>
          <p:cNvPr id="5" name="Text Box 1032"/>
          <p:cNvSpPr txBox="1">
            <a:spLocks noChangeArrowheads="1"/>
          </p:cNvSpPr>
          <p:nvPr/>
        </p:nvSpPr>
        <p:spPr bwMode="auto">
          <a:xfrm>
            <a:off x="100647" y="1392671"/>
            <a:ext cx="8702675" cy="895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u="sng" dirty="0" smtClean="0">
                <a:solidFill>
                  <a:srgbClr val="009900"/>
                </a:solidFill>
              </a:rPr>
              <a:t>Dirac</a:t>
            </a:r>
            <a:r>
              <a:rPr lang="en-US" u="sng" dirty="0" smtClean="0">
                <a:solidFill>
                  <a:srgbClr val="009900"/>
                </a:solidFill>
                <a:latin typeface="Arial"/>
              </a:rPr>
              <a:t>’</a:t>
            </a:r>
            <a:r>
              <a:rPr lang="en-US" u="sng" dirty="0" smtClean="0">
                <a:solidFill>
                  <a:srgbClr val="009900"/>
                </a:solidFill>
              </a:rPr>
              <a:t>s </a:t>
            </a:r>
            <a:r>
              <a:rPr lang="en-US" u="sng" dirty="0">
                <a:solidFill>
                  <a:srgbClr val="009900"/>
                </a:solidFill>
              </a:rPr>
              <a:t>equation</a:t>
            </a:r>
            <a:r>
              <a:rPr lang="en-US" dirty="0">
                <a:solidFill>
                  <a:srgbClr val="009900"/>
                </a:solidFill>
              </a:rPr>
              <a:t>: a relativistic wave equation for the electron</a:t>
            </a:r>
          </a:p>
          <a:p>
            <a:endParaRPr lang="en-US" sz="2000" u="sng" dirty="0"/>
          </a:p>
          <a:p>
            <a:pPr>
              <a:lnSpc>
                <a:spcPct val="65000"/>
              </a:lnSpc>
            </a:pPr>
            <a:r>
              <a:rPr lang="en-US" sz="2000" b="1" dirty="0"/>
              <a:t>Two surprising results:</a:t>
            </a:r>
          </a:p>
        </p:txBody>
      </p:sp>
      <p:sp>
        <p:nvSpPr>
          <p:cNvPr id="6" name="Text Box 1033"/>
          <p:cNvSpPr txBox="1">
            <a:spLocks noChangeArrowheads="1"/>
          </p:cNvSpPr>
          <p:nvPr/>
        </p:nvSpPr>
        <p:spPr bwMode="auto">
          <a:xfrm>
            <a:off x="100647" y="2387116"/>
            <a:ext cx="8837613" cy="112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85000"/>
              </a:lnSpc>
              <a:buFont typeface="Wingdings" charset="0"/>
              <a:buChar char="§"/>
            </a:pPr>
            <a:r>
              <a:rPr lang="en-US" sz="2000" dirty="0"/>
              <a:t> Motion of an electron in an electromagnetic field:</a:t>
            </a:r>
          </a:p>
          <a:p>
            <a:pPr>
              <a:lnSpc>
                <a:spcPct val="85000"/>
              </a:lnSpc>
            </a:pPr>
            <a:r>
              <a:rPr lang="en-US" sz="2000" dirty="0"/>
              <a:t>   presence of a term describing (for slow electrons) the</a:t>
            </a:r>
          </a:p>
          <a:p>
            <a:pPr>
              <a:lnSpc>
                <a:spcPct val="85000"/>
              </a:lnSpc>
            </a:pPr>
            <a:r>
              <a:rPr lang="en-US" sz="2000" dirty="0"/>
              <a:t>   potential energy of a magnetic dipole moment in a magnetic field</a:t>
            </a:r>
          </a:p>
          <a:p>
            <a:pPr>
              <a:lnSpc>
                <a:spcPct val="85000"/>
              </a:lnSpc>
            </a:pPr>
            <a:r>
              <a:rPr lang="en-US" sz="2000" dirty="0"/>
              <a:t>   </a:t>
            </a:r>
            <a:r>
              <a:rPr lang="en-US" sz="2000" dirty="0">
                <a:solidFill>
                  <a:srgbClr val="FF0000"/>
                </a:solidFill>
                <a:sym typeface="Symbol" charset="0"/>
              </a:rPr>
              <a:t></a:t>
            </a:r>
            <a:r>
              <a:rPr lang="en-US" sz="2000" dirty="0">
                <a:solidFill>
                  <a:srgbClr val="FF0000"/>
                </a:solidFill>
              </a:rPr>
              <a:t> existence of  an intrinsic electron magnetic dipole moment opposite to spin </a:t>
            </a:r>
            <a:r>
              <a:rPr lang="en-US" sz="2000" dirty="0"/>
              <a:t> </a:t>
            </a:r>
          </a:p>
        </p:txBody>
      </p:sp>
      <p:grpSp>
        <p:nvGrpSpPr>
          <p:cNvPr id="7" name="Group 1044"/>
          <p:cNvGrpSpPr>
            <a:grpSpLocks/>
          </p:cNvGrpSpPr>
          <p:nvPr/>
        </p:nvGrpSpPr>
        <p:grpSpPr bwMode="auto">
          <a:xfrm>
            <a:off x="481647" y="3682516"/>
            <a:ext cx="2209800" cy="1820863"/>
            <a:chOff x="720" y="1671"/>
            <a:chExt cx="1392" cy="1147"/>
          </a:xfrm>
        </p:grpSpPr>
        <p:sp>
          <p:nvSpPr>
            <p:cNvPr id="8" name="Oval 1036"/>
            <p:cNvSpPr>
              <a:spLocks noChangeArrowheads="1"/>
            </p:cNvSpPr>
            <p:nvPr/>
          </p:nvSpPr>
          <p:spPr bwMode="auto">
            <a:xfrm>
              <a:off x="720" y="1920"/>
              <a:ext cx="576" cy="144"/>
            </a:xfrm>
            <a:prstGeom prst="ellipse">
              <a:avLst/>
            </a:prstGeom>
            <a:solidFill>
              <a:schemeClr val="bg1"/>
            </a:solidFill>
            <a:ln w="28575">
              <a:solidFill>
                <a:srgbClr val="FF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Rectangle 1037"/>
            <p:cNvSpPr>
              <a:spLocks noChangeArrowheads="1"/>
            </p:cNvSpPr>
            <p:nvPr/>
          </p:nvSpPr>
          <p:spPr bwMode="auto">
            <a:xfrm>
              <a:off x="864" y="1872"/>
              <a:ext cx="311" cy="9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Line 1038"/>
            <p:cNvSpPr>
              <a:spLocks noChangeShapeType="1"/>
            </p:cNvSpPr>
            <p:nvPr/>
          </p:nvSpPr>
          <p:spPr bwMode="auto">
            <a:xfrm>
              <a:off x="955" y="2064"/>
              <a:ext cx="19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Line 1040"/>
            <p:cNvSpPr>
              <a:spLocks noChangeShapeType="1"/>
            </p:cNvSpPr>
            <p:nvPr/>
          </p:nvSpPr>
          <p:spPr bwMode="auto">
            <a:xfrm rot="10800000">
              <a:off x="1008" y="1785"/>
              <a:ext cx="0" cy="38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Text Box 1041"/>
            <p:cNvSpPr txBox="1">
              <a:spLocks noChangeArrowheads="1"/>
            </p:cNvSpPr>
            <p:nvPr/>
          </p:nvSpPr>
          <p:spPr bwMode="auto">
            <a:xfrm>
              <a:off x="1046" y="1671"/>
              <a:ext cx="81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FF0000"/>
                  </a:solidFill>
                </a:rPr>
                <a:t>electron spin</a:t>
              </a:r>
            </a:p>
          </p:txBody>
        </p:sp>
        <p:sp>
          <p:nvSpPr>
            <p:cNvPr id="13" name="Text Box 1042"/>
            <p:cNvSpPr txBox="1">
              <a:spLocks noChangeArrowheads="1"/>
            </p:cNvSpPr>
            <p:nvPr/>
          </p:nvSpPr>
          <p:spPr bwMode="auto">
            <a:xfrm>
              <a:off x="1046" y="2391"/>
              <a:ext cx="1066" cy="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80000"/>
                </a:lnSpc>
              </a:pPr>
              <a:r>
                <a:rPr lang="en-US" sz="1600">
                  <a:solidFill>
                    <a:schemeClr val="accent2"/>
                  </a:solidFill>
                </a:rPr>
                <a:t>electron</a:t>
              </a:r>
            </a:p>
            <a:p>
              <a:pPr>
                <a:lnSpc>
                  <a:spcPct val="80000"/>
                </a:lnSpc>
              </a:pPr>
              <a:r>
                <a:rPr lang="en-US" sz="1600">
                  <a:solidFill>
                    <a:schemeClr val="accent2"/>
                  </a:solidFill>
                </a:rPr>
                <a:t>magnetic dipole</a:t>
              </a:r>
            </a:p>
            <a:p>
              <a:pPr>
                <a:lnSpc>
                  <a:spcPct val="80000"/>
                </a:lnSpc>
              </a:pPr>
              <a:r>
                <a:rPr lang="en-US" sz="1600">
                  <a:solidFill>
                    <a:schemeClr val="accent2"/>
                  </a:solidFill>
                </a:rPr>
                <a:t>moment </a:t>
              </a:r>
              <a:r>
                <a:rPr lang="en-US" sz="1600">
                  <a:solidFill>
                    <a:schemeClr val="accent2"/>
                  </a:solidFill>
                  <a:latin typeface="Symbol" charset="0"/>
                </a:rPr>
                <a:t>m</a:t>
              </a:r>
              <a:r>
                <a:rPr lang="en-US" sz="1800" baseline="-25000">
                  <a:solidFill>
                    <a:schemeClr val="accent2"/>
                  </a:solidFill>
                </a:rPr>
                <a:t>e</a:t>
              </a:r>
            </a:p>
          </p:txBody>
        </p:sp>
        <p:sp>
          <p:nvSpPr>
            <p:cNvPr id="14" name="Oval 1034"/>
            <p:cNvSpPr>
              <a:spLocks noChangeAspect="1" noChangeArrowheads="1"/>
            </p:cNvSpPr>
            <p:nvPr/>
          </p:nvSpPr>
          <p:spPr bwMode="auto">
            <a:xfrm>
              <a:off x="864" y="2112"/>
              <a:ext cx="288" cy="288"/>
            </a:xfrm>
            <a:prstGeom prst="ellipse">
              <a:avLst/>
            </a:prstGeom>
            <a:solidFill>
              <a:srgbClr val="FFFF00"/>
            </a:solidFill>
            <a:ln w="2857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1035"/>
            <p:cNvSpPr>
              <a:spLocks noChangeShapeType="1"/>
            </p:cNvSpPr>
            <p:nvPr/>
          </p:nvSpPr>
          <p:spPr bwMode="auto">
            <a:xfrm>
              <a:off x="1008" y="2015"/>
              <a:ext cx="0" cy="576"/>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aphicFrame>
        <p:nvGraphicFramePr>
          <p:cNvPr id="16" name="Object 1045"/>
          <p:cNvGraphicFramePr>
            <a:graphicFrameLocks noChangeAspect="1"/>
          </p:cNvGraphicFramePr>
          <p:nvPr>
            <p:extLst>
              <p:ext uri="{D42A27DB-BD31-4B8C-83A1-F6EECF244321}">
                <p14:modId xmlns:p14="http://schemas.microsoft.com/office/powerpoint/2010/main" val="3283122871"/>
              </p:ext>
            </p:extLst>
          </p:nvPr>
        </p:nvGraphicFramePr>
        <p:xfrm>
          <a:off x="2920047" y="3987316"/>
          <a:ext cx="3790950" cy="895350"/>
        </p:xfrm>
        <a:graphic>
          <a:graphicData uri="http://schemas.openxmlformats.org/presentationml/2006/ole">
            <mc:AlternateContent xmlns:mc="http://schemas.openxmlformats.org/markup-compatibility/2006">
              <mc:Choice xmlns:v="urn:schemas-microsoft-com:vml" Requires="v">
                <p:oleObj spid="_x0000_s53468" name="Equation" r:id="rId3" imgW="2095200" imgH="495000" progId="Equation.3">
                  <p:embed/>
                </p:oleObj>
              </mc:Choice>
              <mc:Fallback>
                <p:oleObj name="Equation" r:id="rId3" imgW="2095200" imgH="495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0047" y="3987316"/>
                        <a:ext cx="3790950"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7" name="Text Box 1046"/>
          <p:cNvSpPr txBox="1">
            <a:spLocks noChangeArrowheads="1"/>
          </p:cNvSpPr>
          <p:nvPr/>
        </p:nvSpPr>
        <p:spPr bwMode="auto">
          <a:xfrm>
            <a:off x="100647" y="5614256"/>
            <a:ext cx="7421222" cy="995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 typeface="Wingdings" charset="0"/>
              <a:buChar char="§"/>
            </a:pPr>
            <a:r>
              <a:rPr lang="en-US" sz="2000" dirty="0"/>
              <a:t> For each solution of </a:t>
            </a:r>
            <a:r>
              <a:rPr lang="en-US" sz="2000" dirty="0" smtClean="0"/>
              <a:t>Dirac</a:t>
            </a:r>
            <a:r>
              <a:rPr lang="en-US" sz="2000" dirty="0" smtClean="0">
                <a:latin typeface="Arial"/>
              </a:rPr>
              <a:t>’</a:t>
            </a:r>
            <a:r>
              <a:rPr lang="en-US" sz="2000" dirty="0" smtClean="0"/>
              <a:t>s </a:t>
            </a:r>
            <a:r>
              <a:rPr lang="en-US" sz="2000" dirty="0"/>
              <a:t>equation with electron energy </a:t>
            </a:r>
            <a:r>
              <a:rPr lang="en-US" sz="2000" i="1" dirty="0"/>
              <a:t>E</a:t>
            </a:r>
            <a:r>
              <a:rPr lang="en-US" sz="2000" dirty="0"/>
              <a:t> </a:t>
            </a:r>
            <a:r>
              <a:rPr lang="en-US" sz="2000" dirty="0">
                <a:latin typeface="Symbol" charset="0"/>
              </a:rPr>
              <a:t>&gt; 0</a:t>
            </a:r>
          </a:p>
          <a:p>
            <a:pPr>
              <a:lnSpc>
                <a:spcPct val="85000"/>
              </a:lnSpc>
              <a:buFont typeface="Wingdings" charset="0"/>
              <a:buNone/>
            </a:pPr>
            <a:r>
              <a:rPr lang="en-US" sz="2000" dirty="0"/>
              <a:t>   there is another solution with </a:t>
            </a:r>
            <a:r>
              <a:rPr lang="en-US" sz="2000" i="1" dirty="0"/>
              <a:t>E</a:t>
            </a:r>
            <a:r>
              <a:rPr lang="en-US" sz="2000" dirty="0"/>
              <a:t> </a:t>
            </a:r>
            <a:r>
              <a:rPr lang="en-US" sz="2000" dirty="0">
                <a:latin typeface="Symbol" charset="0"/>
              </a:rPr>
              <a:t>&lt; 0</a:t>
            </a:r>
          </a:p>
          <a:p>
            <a:pPr>
              <a:lnSpc>
                <a:spcPct val="110000"/>
              </a:lnSpc>
              <a:buFont typeface="Wingdings" charset="0"/>
              <a:buNone/>
            </a:pPr>
            <a:r>
              <a:rPr lang="en-US" sz="2000" dirty="0">
                <a:latin typeface="Symbol" charset="0"/>
              </a:rPr>
              <a:t>   </a:t>
            </a:r>
            <a:r>
              <a:rPr lang="en-US" sz="2000" dirty="0">
                <a:solidFill>
                  <a:srgbClr val="FF0000"/>
                </a:solidFill>
              </a:rPr>
              <a:t>What is the physical meaning of these </a:t>
            </a:r>
            <a:r>
              <a:rPr lang="en-US" sz="2000" dirty="0" smtClean="0">
                <a:solidFill>
                  <a:srgbClr val="FF0000"/>
                </a:solidFill>
                <a:latin typeface="Arial"/>
              </a:rPr>
              <a:t>“</a:t>
            </a:r>
            <a:r>
              <a:rPr lang="en-US" sz="2000" dirty="0" smtClean="0">
                <a:solidFill>
                  <a:srgbClr val="FF0000"/>
                </a:solidFill>
              </a:rPr>
              <a:t>negative energy</a:t>
            </a:r>
            <a:r>
              <a:rPr lang="en-US" sz="2000" dirty="0" smtClean="0">
                <a:solidFill>
                  <a:srgbClr val="FF0000"/>
                </a:solidFill>
                <a:latin typeface="Arial"/>
              </a:rPr>
              <a:t>” </a:t>
            </a:r>
            <a:r>
              <a:rPr lang="en-US" sz="2000" dirty="0" smtClean="0">
                <a:solidFill>
                  <a:srgbClr val="FF0000"/>
                </a:solidFill>
              </a:rPr>
              <a:t>solutions </a:t>
            </a:r>
            <a:r>
              <a:rPr lang="en-US" sz="2000" dirty="0">
                <a:solidFill>
                  <a:srgbClr val="FF0000"/>
                </a:solidFill>
              </a:rPr>
              <a:t>?</a:t>
            </a:r>
            <a:endParaRPr lang="en-US" sz="2000" dirty="0"/>
          </a:p>
        </p:txBody>
      </p:sp>
      <p:grpSp>
        <p:nvGrpSpPr>
          <p:cNvPr id="18" name="Group 1030"/>
          <p:cNvGrpSpPr>
            <a:grpSpLocks/>
          </p:cNvGrpSpPr>
          <p:nvPr/>
        </p:nvGrpSpPr>
        <p:grpSpPr bwMode="auto">
          <a:xfrm>
            <a:off x="7603176" y="120681"/>
            <a:ext cx="1273175" cy="1865313"/>
            <a:chOff x="4416" y="103"/>
            <a:chExt cx="802" cy="1175"/>
          </a:xfrm>
        </p:grpSpPr>
        <p:pic>
          <p:nvPicPr>
            <p:cNvPr id="19" name="Picture 1028" descr="C:\Documents and Settings\dilella\Work-space\Lectures\Figures\Basics\Dirac.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2" y="103"/>
              <a:ext cx="706" cy="101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20" name="Text Box 1029"/>
            <p:cNvSpPr txBox="1">
              <a:spLocks noChangeArrowheads="1"/>
            </p:cNvSpPr>
            <p:nvPr/>
          </p:nvSpPr>
          <p:spPr bwMode="auto">
            <a:xfrm>
              <a:off x="4416" y="1104"/>
              <a:ext cx="617"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200" i="1" dirty="0"/>
                <a:t>P.A.M. Dirac</a:t>
              </a:r>
            </a:p>
          </p:txBody>
        </p:sp>
      </p:grpSp>
    </p:spTree>
    <p:extLst>
      <p:ext uri="{BB962C8B-B14F-4D97-AF65-F5344CB8AC3E}">
        <p14:creationId xmlns:p14="http://schemas.microsoft.com/office/powerpoint/2010/main" val="3823920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gtEl>
                                        <p:attrNameLst>
                                          <p:attrName>style.visibility</p:attrName>
                                        </p:attrNameLst>
                                      </p:cBhvr>
                                      <p:to>
                                        <p:strVal val="visible"/>
                                      </p:to>
                                    </p:set>
                                  </p:childTnLst>
                                </p:cTn>
                              </p:par>
                            </p:childTnLst>
                          </p:cTn>
                        </p:par>
                        <p:par>
                          <p:cTn id="11" fill="hold">
                            <p:stCondLst>
                              <p:cond delay="500"/>
                            </p:stCondLst>
                            <p:childTnLst>
                              <p:par>
                                <p:cTn id="12" presetID="2" presetClass="entr" presetSubtype="8" fill="hold" nodeType="afterEffect">
                                  <p:stCondLst>
                                    <p:cond delay="20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0-#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3000"/>
                            </p:stCondLst>
                            <p:childTnLst>
                              <p:par>
                                <p:cTn id="17" presetID="2" presetClass="entr" presetSubtype="2"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1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Antimatter</a:t>
            </a:r>
            <a:endParaRPr lang="en-US" dirty="0"/>
          </a:p>
        </p:txBody>
      </p:sp>
      <p:grpSp>
        <p:nvGrpSpPr>
          <p:cNvPr id="4" name="Group 9"/>
          <p:cNvGrpSpPr>
            <a:grpSpLocks/>
          </p:cNvGrpSpPr>
          <p:nvPr/>
        </p:nvGrpSpPr>
        <p:grpSpPr bwMode="auto">
          <a:xfrm>
            <a:off x="144462" y="939316"/>
            <a:ext cx="8475663" cy="1311275"/>
            <a:chOff x="86" y="101"/>
            <a:chExt cx="5339" cy="826"/>
          </a:xfrm>
        </p:grpSpPr>
        <p:sp>
          <p:nvSpPr>
            <p:cNvPr id="5" name="Text Box 2"/>
            <p:cNvSpPr txBox="1">
              <a:spLocks noChangeArrowheads="1"/>
            </p:cNvSpPr>
            <p:nvPr/>
          </p:nvSpPr>
          <p:spPr bwMode="auto">
            <a:xfrm>
              <a:off x="86" y="101"/>
              <a:ext cx="5339"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chemeClr val="accent2"/>
                  </a:solidFill>
                </a:rPr>
                <a:t>Generic solutions of </a:t>
              </a:r>
              <a:r>
                <a:rPr lang="en-US" sz="2000" dirty="0" smtClean="0">
                  <a:solidFill>
                    <a:schemeClr val="accent2"/>
                  </a:solidFill>
                </a:rPr>
                <a:t>Dirac</a:t>
              </a:r>
              <a:r>
                <a:rPr lang="en-US" sz="2000" dirty="0" smtClean="0">
                  <a:solidFill>
                    <a:schemeClr val="accent2"/>
                  </a:solidFill>
                  <a:latin typeface="Arial"/>
                </a:rPr>
                <a:t>’</a:t>
              </a:r>
              <a:r>
                <a:rPr lang="en-US" sz="2000" dirty="0" smtClean="0">
                  <a:solidFill>
                    <a:schemeClr val="accent2"/>
                  </a:solidFill>
                </a:rPr>
                <a:t>s </a:t>
              </a:r>
              <a:r>
                <a:rPr lang="en-US" sz="2000" dirty="0">
                  <a:solidFill>
                    <a:schemeClr val="accent2"/>
                  </a:solidFill>
                </a:rPr>
                <a:t>equation: complex wave functions </a:t>
              </a:r>
              <a:r>
                <a:rPr lang="en-US" sz="2000" dirty="0">
                  <a:solidFill>
                    <a:schemeClr val="accent2"/>
                  </a:solidFill>
                  <a:latin typeface="Symbol" charset="0"/>
                </a:rPr>
                <a:t>Y</a:t>
              </a:r>
              <a:r>
                <a:rPr lang="en-US" sz="2000" dirty="0">
                  <a:solidFill>
                    <a:schemeClr val="accent2"/>
                  </a:solidFill>
                </a:rPr>
                <a:t>( </a:t>
              </a:r>
              <a:r>
                <a:rPr lang="en-US" sz="2000" i="1" dirty="0">
                  <a:solidFill>
                    <a:schemeClr val="accent2"/>
                  </a:solidFill>
                </a:rPr>
                <a:t>r </a:t>
              </a:r>
              <a:r>
                <a:rPr lang="en-US" sz="2000" dirty="0">
                  <a:solidFill>
                    <a:schemeClr val="accent2"/>
                  </a:solidFill>
                </a:rPr>
                <a:t>, </a:t>
              </a:r>
              <a:r>
                <a:rPr lang="en-US" sz="2000" i="1" dirty="0">
                  <a:solidFill>
                    <a:schemeClr val="accent2"/>
                  </a:solidFill>
                </a:rPr>
                <a:t>t</a:t>
              </a:r>
              <a:r>
                <a:rPr lang="en-US" sz="2000" dirty="0">
                  <a:solidFill>
                    <a:schemeClr val="accent2"/>
                  </a:solidFill>
                </a:rPr>
                <a:t>)</a:t>
              </a:r>
            </a:p>
            <a:p>
              <a:r>
                <a:rPr lang="en-US" sz="2000" dirty="0"/>
                <a:t>In the presence of an electromagnetic field, for each negative-energy solution</a:t>
              </a:r>
            </a:p>
            <a:p>
              <a:r>
                <a:rPr lang="en-US" sz="2000" dirty="0"/>
                <a:t>the complex conjugate wave function </a:t>
              </a:r>
              <a:r>
                <a:rPr lang="en-US" sz="2000" dirty="0">
                  <a:latin typeface="Symbol" charset="0"/>
                </a:rPr>
                <a:t>Y</a:t>
              </a:r>
              <a:r>
                <a:rPr lang="en-US" sz="2000" dirty="0"/>
                <a:t>* is a positive-energy solution of</a:t>
              </a:r>
            </a:p>
            <a:p>
              <a:r>
                <a:rPr lang="en-US" sz="2000" dirty="0" smtClean="0"/>
                <a:t>Dirac</a:t>
              </a:r>
              <a:r>
                <a:rPr lang="en-US" sz="2000" dirty="0" smtClean="0">
                  <a:latin typeface="Arial"/>
                </a:rPr>
                <a:t>’</a:t>
              </a:r>
              <a:r>
                <a:rPr lang="en-US" sz="2000" dirty="0" smtClean="0"/>
                <a:t>s </a:t>
              </a:r>
              <a:r>
                <a:rPr lang="en-US" sz="2000" dirty="0"/>
                <a:t>equation for an electron with opposite electric charge (+</a:t>
              </a:r>
              <a:r>
                <a:rPr lang="en-US" sz="2000" i="1" dirty="0"/>
                <a:t>e</a:t>
              </a:r>
              <a:r>
                <a:rPr lang="en-US" sz="2000" dirty="0"/>
                <a:t>)</a:t>
              </a:r>
              <a:endParaRPr lang="en-US" sz="2000" dirty="0">
                <a:solidFill>
                  <a:srgbClr val="FF0000"/>
                </a:solidFill>
              </a:endParaRPr>
            </a:p>
          </p:txBody>
        </p:sp>
        <p:sp>
          <p:nvSpPr>
            <p:cNvPr id="6" name="Line 3"/>
            <p:cNvSpPr>
              <a:spLocks noChangeShapeType="1"/>
            </p:cNvSpPr>
            <p:nvPr/>
          </p:nvSpPr>
          <p:spPr bwMode="auto">
            <a:xfrm>
              <a:off x="4641" y="178"/>
              <a:ext cx="115" cy="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7" name="Text Box 5"/>
          <p:cNvSpPr txBox="1">
            <a:spLocks noChangeArrowheads="1"/>
          </p:cNvSpPr>
          <p:nvPr/>
        </p:nvSpPr>
        <p:spPr bwMode="auto">
          <a:xfrm>
            <a:off x="144462" y="2250591"/>
            <a:ext cx="8840882" cy="3331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u="sng" dirty="0" smtClean="0">
                <a:solidFill>
                  <a:srgbClr val="FF0000"/>
                </a:solidFill>
              </a:rPr>
              <a:t>Dirac</a:t>
            </a:r>
            <a:r>
              <a:rPr lang="en-US" sz="2000" u="sng" dirty="0" smtClean="0">
                <a:solidFill>
                  <a:srgbClr val="FF0000"/>
                </a:solidFill>
                <a:latin typeface="Arial"/>
              </a:rPr>
              <a:t>’</a:t>
            </a:r>
            <a:r>
              <a:rPr lang="en-US" sz="2000" u="sng" dirty="0" smtClean="0">
                <a:solidFill>
                  <a:srgbClr val="FF0000"/>
                </a:solidFill>
              </a:rPr>
              <a:t>s </a:t>
            </a:r>
            <a:r>
              <a:rPr lang="en-US" sz="2000" u="sng" dirty="0">
                <a:solidFill>
                  <a:srgbClr val="FF0000"/>
                </a:solidFill>
              </a:rPr>
              <a:t>assumptions</a:t>
            </a:r>
            <a:r>
              <a:rPr lang="en-US" sz="2000" dirty="0">
                <a:solidFill>
                  <a:srgbClr val="FF0000"/>
                </a:solidFill>
              </a:rPr>
              <a:t>:</a:t>
            </a:r>
          </a:p>
          <a:p>
            <a:pPr>
              <a:spcAft>
                <a:spcPct val="20000"/>
              </a:spcAft>
              <a:buFont typeface="Wingdings" charset="0"/>
              <a:buChar char="§"/>
            </a:pPr>
            <a:r>
              <a:rPr lang="en-US" sz="2000" dirty="0">
                <a:solidFill>
                  <a:srgbClr val="FF0000"/>
                </a:solidFill>
              </a:rPr>
              <a:t> nearly all electron negative-energy states are occupied and are not observable.</a:t>
            </a:r>
          </a:p>
          <a:p>
            <a:pPr>
              <a:buFont typeface="Wingdings" charset="0"/>
              <a:buChar char="§"/>
            </a:pPr>
            <a:r>
              <a:rPr lang="en-US" sz="2000" dirty="0">
                <a:solidFill>
                  <a:srgbClr val="FF0000"/>
                </a:solidFill>
              </a:rPr>
              <a:t> electron transitions from a positive-energy to an occupied  negative-energy state</a:t>
            </a:r>
          </a:p>
          <a:p>
            <a:pPr>
              <a:lnSpc>
                <a:spcPct val="85000"/>
              </a:lnSpc>
              <a:spcAft>
                <a:spcPct val="20000"/>
              </a:spcAft>
              <a:buFont typeface="Wingdings" charset="0"/>
              <a:buNone/>
            </a:pPr>
            <a:r>
              <a:rPr lang="en-US" sz="2000" dirty="0">
                <a:solidFill>
                  <a:srgbClr val="FF0000"/>
                </a:solidFill>
              </a:rPr>
              <a:t>   are forbidden by </a:t>
            </a:r>
            <a:r>
              <a:rPr lang="en-US" sz="2000" dirty="0" smtClean="0">
                <a:solidFill>
                  <a:srgbClr val="FF0000"/>
                </a:solidFill>
              </a:rPr>
              <a:t>Pauli</a:t>
            </a:r>
            <a:r>
              <a:rPr lang="en-US" sz="2000" dirty="0" smtClean="0">
                <a:solidFill>
                  <a:srgbClr val="FF0000"/>
                </a:solidFill>
                <a:latin typeface="Arial"/>
              </a:rPr>
              <a:t>’</a:t>
            </a:r>
            <a:r>
              <a:rPr lang="en-US" sz="2000" dirty="0" smtClean="0">
                <a:solidFill>
                  <a:srgbClr val="FF0000"/>
                </a:solidFill>
              </a:rPr>
              <a:t>s </a:t>
            </a:r>
            <a:r>
              <a:rPr lang="en-US" sz="2000" dirty="0">
                <a:solidFill>
                  <a:srgbClr val="FF0000"/>
                </a:solidFill>
              </a:rPr>
              <a:t>exclusion </a:t>
            </a:r>
            <a:r>
              <a:rPr lang="en-US" sz="2000" dirty="0" smtClean="0">
                <a:solidFill>
                  <a:srgbClr val="FF0000"/>
                </a:solidFill>
              </a:rPr>
              <a:t>principle.</a:t>
            </a:r>
          </a:p>
          <a:p>
            <a:pPr>
              <a:buFont typeface="Wingdings" charset="0"/>
              <a:buChar char="§"/>
            </a:pPr>
            <a:r>
              <a:rPr lang="en-US" sz="2000" dirty="0" smtClean="0">
                <a:solidFill>
                  <a:srgbClr val="FF0000"/>
                </a:solidFill>
              </a:rPr>
              <a:t> electron </a:t>
            </a:r>
            <a:r>
              <a:rPr lang="en-US" sz="2000" dirty="0">
                <a:solidFill>
                  <a:srgbClr val="FF0000"/>
                </a:solidFill>
              </a:rPr>
              <a:t>transitions from a positive-energy state to an empty negative-energy</a:t>
            </a:r>
          </a:p>
          <a:p>
            <a:pPr>
              <a:lnSpc>
                <a:spcPct val="85000"/>
              </a:lnSpc>
              <a:buFont typeface="Wingdings" charset="0"/>
              <a:buNone/>
            </a:pPr>
            <a:r>
              <a:rPr lang="en-US" sz="2000" dirty="0" smtClean="0">
                <a:solidFill>
                  <a:srgbClr val="FF0000"/>
                </a:solidFill>
              </a:rPr>
              <a:t>   </a:t>
            </a:r>
            <a:r>
              <a:rPr lang="en-US" sz="2000" dirty="0">
                <a:solidFill>
                  <a:srgbClr val="FF0000"/>
                </a:solidFill>
              </a:rPr>
              <a:t>state are allowed </a:t>
            </a:r>
            <a:r>
              <a:rPr lang="en-US" sz="2000" dirty="0">
                <a:solidFill>
                  <a:srgbClr val="FF0000"/>
                </a:solidFill>
                <a:sym typeface="Symbol" charset="0"/>
              </a:rPr>
              <a:t></a:t>
            </a:r>
            <a:r>
              <a:rPr lang="en-US" sz="2000" dirty="0">
                <a:solidFill>
                  <a:srgbClr val="FF0000"/>
                </a:solidFill>
              </a:rPr>
              <a:t> electron disappearance. To conserve electric charge,</a:t>
            </a:r>
          </a:p>
          <a:p>
            <a:pPr>
              <a:lnSpc>
                <a:spcPct val="85000"/>
              </a:lnSpc>
              <a:buFont typeface="Wingdings" charset="0"/>
              <a:buNone/>
            </a:pPr>
            <a:r>
              <a:rPr lang="en-US" sz="2000" dirty="0">
                <a:solidFill>
                  <a:srgbClr val="FF0000"/>
                </a:solidFill>
              </a:rPr>
              <a:t>   a positive electron (positron) must disappear  </a:t>
            </a:r>
            <a:r>
              <a:rPr lang="en-US" sz="2000" dirty="0">
                <a:solidFill>
                  <a:srgbClr val="FF0000"/>
                </a:solidFill>
                <a:sym typeface="Symbol" charset="0"/>
              </a:rPr>
              <a:t></a:t>
            </a:r>
            <a:r>
              <a:rPr lang="en-US" sz="2000" dirty="0">
                <a:solidFill>
                  <a:srgbClr val="FF0000"/>
                </a:solidFill>
              </a:rPr>
              <a:t> </a:t>
            </a:r>
            <a:r>
              <a:rPr lang="en-US" sz="2000" dirty="0" err="1">
                <a:solidFill>
                  <a:srgbClr val="FF0000"/>
                </a:solidFill>
              </a:rPr>
              <a:t>e</a:t>
            </a:r>
            <a:r>
              <a:rPr lang="en-US" baseline="30000" dirty="0" err="1">
                <a:solidFill>
                  <a:srgbClr val="FF0000"/>
                </a:solidFill>
              </a:rPr>
              <a:t>+</a:t>
            </a:r>
            <a:r>
              <a:rPr lang="en-US" sz="2000" dirty="0" err="1">
                <a:solidFill>
                  <a:srgbClr val="FF0000"/>
                </a:solidFill>
              </a:rPr>
              <a:t>e</a:t>
            </a:r>
            <a:r>
              <a:rPr lang="en-US" baseline="30000" dirty="0">
                <a:solidFill>
                  <a:srgbClr val="FF0000"/>
                </a:solidFill>
                <a:cs typeface="Times New Roman" charset="0"/>
              </a:rPr>
              <a:t>–</a:t>
            </a:r>
            <a:r>
              <a:rPr lang="en-US" sz="2000" dirty="0">
                <a:solidFill>
                  <a:srgbClr val="FF0000"/>
                </a:solidFill>
              </a:rPr>
              <a:t> annihilation.</a:t>
            </a:r>
          </a:p>
          <a:p>
            <a:pPr>
              <a:buFont typeface="Wingdings" charset="0"/>
              <a:buChar char="§"/>
            </a:pPr>
            <a:r>
              <a:rPr lang="en-US" sz="2000" dirty="0">
                <a:solidFill>
                  <a:srgbClr val="FF0000"/>
                </a:solidFill>
              </a:rPr>
              <a:t> electron transitions from a negative-energy state to an empty positive-energy</a:t>
            </a:r>
          </a:p>
          <a:p>
            <a:pPr>
              <a:lnSpc>
                <a:spcPct val="85000"/>
              </a:lnSpc>
              <a:buFont typeface="Wingdings" charset="0"/>
              <a:buNone/>
            </a:pPr>
            <a:r>
              <a:rPr lang="en-US" sz="2000" dirty="0">
                <a:solidFill>
                  <a:srgbClr val="FF0000"/>
                </a:solidFill>
              </a:rPr>
              <a:t>   state are also allowed </a:t>
            </a:r>
            <a:r>
              <a:rPr lang="en-US" sz="2000" dirty="0">
                <a:solidFill>
                  <a:srgbClr val="FF0000"/>
                </a:solidFill>
                <a:sym typeface="Symbol" charset="0"/>
              </a:rPr>
              <a:t></a:t>
            </a:r>
            <a:r>
              <a:rPr lang="en-US" sz="2000" dirty="0">
                <a:solidFill>
                  <a:srgbClr val="FF0000"/>
                </a:solidFill>
              </a:rPr>
              <a:t> electron appearance. To conserve electric charge,</a:t>
            </a:r>
          </a:p>
          <a:p>
            <a:pPr>
              <a:lnSpc>
                <a:spcPct val="85000"/>
              </a:lnSpc>
              <a:buFont typeface="Wingdings" charset="0"/>
              <a:buNone/>
            </a:pPr>
            <a:r>
              <a:rPr lang="en-US" sz="2000" dirty="0">
                <a:solidFill>
                  <a:srgbClr val="FF0000"/>
                </a:solidFill>
              </a:rPr>
              <a:t>   a positron must appear </a:t>
            </a:r>
            <a:r>
              <a:rPr lang="en-US" sz="2000" dirty="0">
                <a:solidFill>
                  <a:srgbClr val="FF0000"/>
                </a:solidFill>
                <a:sym typeface="Symbol" charset="0"/>
              </a:rPr>
              <a:t></a:t>
            </a:r>
            <a:r>
              <a:rPr lang="en-US" sz="2000" dirty="0">
                <a:solidFill>
                  <a:srgbClr val="FF0000"/>
                </a:solidFill>
              </a:rPr>
              <a:t> creation of an </a:t>
            </a:r>
            <a:r>
              <a:rPr lang="en-US" sz="2000" dirty="0" err="1">
                <a:solidFill>
                  <a:srgbClr val="FF0000"/>
                </a:solidFill>
              </a:rPr>
              <a:t>e</a:t>
            </a:r>
            <a:r>
              <a:rPr lang="en-US" baseline="30000" dirty="0" err="1">
                <a:solidFill>
                  <a:srgbClr val="FF0000"/>
                </a:solidFill>
              </a:rPr>
              <a:t>+</a:t>
            </a:r>
            <a:r>
              <a:rPr lang="en-US" sz="2000" dirty="0" err="1">
                <a:solidFill>
                  <a:srgbClr val="FF0000"/>
                </a:solidFill>
              </a:rPr>
              <a:t>e</a:t>
            </a:r>
            <a:r>
              <a:rPr lang="en-US" baseline="30000" dirty="0">
                <a:solidFill>
                  <a:srgbClr val="FF0000"/>
                </a:solidFill>
                <a:cs typeface="Times New Roman" charset="0"/>
              </a:rPr>
              <a:t>– </a:t>
            </a:r>
            <a:r>
              <a:rPr lang="en-US" sz="2000" dirty="0">
                <a:solidFill>
                  <a:srgbClr val="FF0000"/>
                </a:solidFill>
                <a:cs typeface="Times New Roman" charset="0"/>
              </a:rPr>
              <a:t>pair.</a:t>
            </a:r>
            <a:r>
              <a:rPr lang="en-US" sz="2000" dirty="0">
                <a:solidFill>
                  <a:srgbClr val="FF0000"/>
                </a:solidFill>
              </a:rPr>
              <a:t> </a:t>
            </a:r>
          </a:p>
          <a:p>
            <a:pPr>
              <a:lnSpc>
                <a:spcPct val="85000"/>
              </a:lnSpc>
              <a:buFont typeface="Wingdings" charset="0"/>
              <a:buNone/>
            </a:pPr>
            <a:r>
              <a:rPr lang="en-US" sz="2000" dirty="0">
                <a:solidFill>
                  <a:srgbClr val="FF0000"/>
                </a:solidFill>
              </a:rPr>
              <a:t>     </a:t>
            </a:r>
          </a:p>
        </p:txBody>
      </p:sp>
      <p:sp>
        <p:nvSpPr>
          <p:cNvPr id="8" name="Text Box 6"/>
          <p:cNvSpPr txBox="1">
            <a:spLocks noChangeArrowheads="1"/>
          </p:cNvSpPr>
          <p:nvPr/>
        </p:nvSpPr>
        <p:spPr bwMode="auto">
          <a:xfrm>
            <a:off x="7937" y="5378491"/>
            <a:ext cx="89774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dirty="0">
                <a:solidFill>
                  <a:srgbClr val="009900"/>
                </a:solidFill>
              </a:rPr>
              <a:t>   </a:t>
            </a:r>
            <a:r>
              <a:rPr lang="en-US" dirty="0">
                <a:solidFill>
                  <a:srgbClr val="009900"/>
                </a:solidFill>
                <a:sym typeface="Symbol" charset="0"/>
              </a:rPr>
              <a:t>  </a:t>
            </a:r>
            <a:r>
              <a:rPr lang="en-US" dirty="0">
                <a:solidFill>
                  <a:srgbClr val="009900"/>
                </a:solidFill>
              </a:rPr>
              <a:t>empty electron negative–energy states </a:t>
            </a:r>
            <a:r>
              <a:rPr lang="en-US" dirty="0" smtClean="0">
                <a:solidFill>
                  <a:srgbClr val="009900"/>
                </a:solidFill>
              </a:rPr>
              <a:t>describe positive </a:t>
            </a:r>
            <a:r>
              <a:rPr lang="en-US" dirty="0">
                <a:solidFill>
                  <a:srgbClr val="009900"/>
                </a:solidFill>
              </a:rPr>
              <a:t>energy states</a:t>
            </a:r>
            <a:r>
              <a:rPr lang="en-US" dirty="0"/>
              <a:t> </a:t>
            </a:r>
            <a:r>
              <a:rPr lang="en-US" dirty="0">
                <a:solidFill>
                  <a:srgbClr val="009900"/>
                </a:solidFill>
              </a:rPr>
              <a:t>of the </a:t>
            </a:r>
            <a:r>
              <a:rPr lang="en-US" dirty="0" smtClean="0">
                <a:solidFill>
                  <a:srgbClr val="009900"/>
                </a:solidFill>
              </a:rPr>
              <a:t>positron.</a:t>
            </a:r>
            <a:endParaRPr lang="en-US" dirty="0"/>
          </a:p>
        </p:txBody>
      </p:sp>
      <p:sp>
        <p:nvSpPr>
          <p:cNvPr id="9" name="Text Box 7"/>
          <p:cNvSpPr txBox="1">
            <a:spLocks noChangeArrowheads="1"/>
          </p:cNvSpPr>
          <p:nvPr/>
        </p:nvSpPr>
        <p:spPr bwMode="auto">
          <a:xfrm>
            <a:off x="144462" y="5706451"/>
            <a:ext cx="84693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t>  </a:t>
            </a:r>
            <a:r>
              <a:rPr lang="en-US" sz="2000" dirty="0" smtClean="0"/>
              <a:t>Dirac</a:t>
            </a:r>
            <a:r>
              <a:rPr lang="en-US" sz="2000" dirty="0" smtClean="0">
                <a:latin typeface="Arial"/>
              </a:rPr>
              <a:t>’</a:t>
            </a:r>
            <a:r>
              <a:rPr lang="en-US" sz="2000" dirty="0" smtClean="0"/>
              <a:t>s </a:t>
            </a:r>
            <a:r>
              <a:rPr lang="en-US" sz="2000" dirty="0"/>
              <a:t>perfect vacuum: a region where all positive-energy states are empty</a:t>
            </a:r>
          </a:p>
          <a:p>
            <a:r>
              <a:rPr lang="en-US" sz="2000" dirty="0"/>
              <a:t>  and all negative-energy states are full. </a:t>
            </a:r>
          </a:p>
        </p:txBody>
      </p:sp>
      <p:sp>
        <p:nvSpPr>
          <p:cNvPr id="10" name="Text Box 8"/>
          <p:cNvSpPr txBox="1">
            <a:spLocks noChangeArrowheads="1"/>
          </p:cNvSpPr>
          <p:nvPr/>
        </p:nvSpPr>
        <p:spPr bwMode="auto">
          <a:xfrm>
            <a:off x="236537" y="6408126"/>
            <a:ext cx="8550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dirty="0">
                <a:solidFill>
                  <a:srgbClr val="D60093"/>
                </a:solidFill>
              </a:rPr>
              <a:t>Positron magnetic dipole moment = </a:t>
            </a:r>
            <a:r>
              <a:rPr lang="en-US" sz="2000" dirty="0">
                <a:solidFill>
                  <a:srgbClr val="D60093"/>
                </a:solidFill>
                <a:latin typeface="Symbol" charset="0"/>
              </a:rPr>
              <a:t>m</a:t>
            </a:r>
            <a:r>
              <a:rPr lang="en-US" baseline="-25000" dirty="0">
                <a:solidFill>
                  <a:srgbClr val="D60093"/>
                </a:solidFill>
              </a:rPr>
              <a:t>e</a:t>
            </a:r>
            <a:r>
              <a:rPr lang="en-US" sz="2000" dirty="0">
                <a:solidFill>
                  <a:srgbClr val="D60093"/>
                </a:solidFill>
              </a:rPr>
              <a:t> but oriented parallel to positron spin</a:t>
            </a:r>
          </a:p>
        </p:txBody>
      </p:sp>
    </p:spTree>
    <p:extLst>
      <p:ext uri="{BB962C8B-B14F-4D97-AF65-F5344CB8AC3E}">
        <p14:creationId xmlns:p14="http://schemas.microsoft.com/office/powerpoint/2010/main" val="11482225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2000"/>
                                  </p:stCondLst>
                                  <p:childTnLst>
                                    <p:set>
                                      <p:cBhvr>
                                        <p:cTn id="13" dur="1" fill="hold">
                                          <p:stCondLst>
                                            <p:cond delay="499"/>
                                          </p:stCondLst>
                                        </p:cTn>
                                        <p:tgtEl>
                                          <p:spTgt spid="9"/>
                                        </p:tgtEl>
                                        <p:attrNameLst>
                                          <p:attrName>style.visibility</p:attrName>
                                        </p:attrNameLst>
                                      </p:cBhvr>
                                      <p:to>
                                        <p:strVal val="visible"/>
                                      </p:to>
                                    </p:set>
                                  </p:childTnLst>
                                </p:cTn>
                              </p:par>
                            </p:childTnLst>
                          </p:cTn>
                        </p:par>
                        <p:par>
                          <p:cTn id="14" fill="hold">
                            <p:stCondLst>
                              <p:cond delay="3000"/>
                            </p:stCondLst>
                            <p:childTnLst>
                              <p:par>
                                <p:cTn id="15" presetID="1" presetClass="entr" presetSubtype="0" fill="hold" grpId="0" nodeType="afterEffect">
                                  <p:stCondLst>
                                    <p:cond delay="2000"/>
                                  </p:stCondLst>
                                  <p:childTnLst>
                                    <p:set>
                                      <p:cBhvr>
                                        <p:cTn id="1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of antimatter</a:t>
            </a:r>
            <a:endParaRPr lang="en-US" dirty="0"/>
          </a:p>
        </p:txBody>
      </p:sp>
      <p:sp>
        <p:nvSpPr>
          <p:cNvPr id="3" name="Content Placeholder 2"/>
          <p:cNvSpPr>
            <a:spLocks noGrp="1"/>
          </p:cNvSpPr>
          <p:nvPr>
            <p:ph idx="1"/>
          </p:nvPr>
        </p:nvSpPr>
        <p:spPr>
          <a:xfrm>
            <a:off x="204239" y="879154"/>
            <a:ext cx="5777790" cy="844863"/>
          </a:xfrm>
        </p:spPr>
        <p:txBody>
          <a:bodyPr>
            <a:noAutofit/>
          </a:bodyPr>
          <a:lstStyle/>
          <a:p>
            <a:r>
              <a:rPr lang="en-US" sz="1800" dirty="0" smtClean="0"/>
              <a:t>Discovered by C</a:t>
            </a:r>
            <a:r>
              <a:rPr lang="en-US" sz="1800" dirty="0" smtClean="0"/>
              <a:t>. D. Anderson, </a:t>
            </a:r>
            <a:r>
              <a:rPr lang="en-US" sz="1800" dirty="0" smtClean="0"/>
              <a:t>1932 while studying cosmic-ray particles </a:t>
            </a:r>
            <a:endParaRPr lang="en-US" sz="1800" dirty="0"/>
          </a:p>
        </p:txBody>
      </p:sp>
      <p:sp>
        <p:nvSpPr>
          <p:cNvPr id="4" name="Text Box 8"/>
          <p:cNvSpPr txBox="1">
            <a:spLocks noChangeArrowheads="1"/>
          </p:cNvSpPr>
          <p:nvPr/>
        </p:nvSpPr>
        <p:spPr bwMode="auto">
          <a:xfrm>
            <a:off x="272008" y="1711242"/>
            <a:ext cx="579278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1800" u="sng" dirty="0">
                <a:solidFill>
                  <a:srgbClr val="D60093"/>
                </a:solidFill>
              </a:rPr>
              <a:t>Detector</a:t>
            </a:r>
            <a:r>
              <a:rPr lang="en-US" sz="1800" dirty="0">
                <a:solidFill>
                  <a:srgbClr val="D60093"/>
                </a:solidFill>
              </a:rPr>
              <a:t>: a Wilson cloud – chamber (visual detector based on a </a:t>
            </a:r>
            <a:r>
              <a:rPr lang="en-US" sz="1800" dirty="0" smtClean="0">
                <a:solidFill>
                  <a:srgbClr val="D60093"/>
                </a:solidFill>
              </a:rPr>
              <a:t>gas volume </a:t>
            </a:r>
            <a:r>
              <a:rPr lang="en-US" sz="1800" dirty="0">
                <a:solidFill>
                  <a:srgbClr val="D60093"/>
                </a:solidFill>
              </a:rPr>
              <a:t>containing </a:t>
            </a:r>
            <a:r>
              <a:rPr lang="en-US" sz="1800" dirty="0" smtClean="0">
                <a:solidFill>
                  <a:srgbClr val="D60093"/>
                </a:solidFill>
              </a:rPr>
              <a:t>vapor </a:t>
            </a:r>
            <a:r>
              <a:rPr lang="en-US" sz="1800" dirty="0">
                <a:solidFill>
                  <a:srgbClr val="D60093"/>
                </a:solidFill>
              </a:rPr>
              <a:t>close to saturation) in a magnetic field</a:t>
            </a:r>
            <a:r>
              <a:rPr lang="en-US" sz="1800" dirty="0" smtClean="0">
                <a:solidFill>
                  <a:srgbClr val="D60093"/>
                </a:solidFill>
              </a:rPr>
              <a:t>, exposed </a:t>
            </a:r>
            <a:r>
              <a:rPr lang="en-US" sz="1800" dirty="0">
                <a:solidFill>
                  <a:srgbClr val="D60093"/>
                </a:solidFill>
              </a:rPr>
              <a:t>to cosmic rays</a:t>
            </a:r>
            <a:r>
              <a:rPr lang="en-US" sz="2000" dirty="0">
                <a:solidFill>
                  <a:srgbClr val="D60093"/>
                </a:solidFill>
              </a:rPr>
              <a:t> </a:t>
            </a:r>
          </a:p>
        </p:txBody>
      </p:sp>
      <p:pic>
        <p:nvPicPr>
          <p:cNvPr id="31" name="Picture 30" descr="view.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7843" y="115677"/>
            <a:ext cx="2860644" cy="21883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2" name="TextBox 31"/>
          <p:cNvSpPr txBox="1"/>
          <p:nvPr/>
        </p:nvSpPr>
        <p:spPr>
          <a:xfrm>
            <a:off x="7116269" y="2304070"/>
            <a:ext cx="964815" cy="276999"/>
          </a:xfrm>
          <a:prstGeom prst="rect">
            <a:avLst/>
          </a:prstGeom>
          <a:noFill/>
        </p:spPr>
        <p:txBody>
          <a:bodyPr wrap="none" rtlCol="0">
            <a:spAutoFit/>
          </a:bodyPr>
          <a:lstStyle/>
          <a:p>
            <a:r>
              <a:rPr lang="en-US" sz="1200" i="1" dirty="0" smtClean="0"/>
              <a:t>C. Anderson</a:t>
            </a:r>
            <a:endParaRPr lang="en-US" sz="1200" i="1" dirty="0"/>
          </a:p>
        </p:txBody>
      </p:sp>
      <p:pic>
        <p:nvPicPr>
          <p:cNvPr id="28" name="Picture 27"/>
          <p:cNvPicPr>
            <a:picLocks noChangeAspect="1"/>
          </p:cNvPicPr>
          <p:nvPr/>
        </p:nvPicPr>
        <p:blipFill>
          <a:blip r:embed="rId3"/>
          <a:stretch>
            <a:fillRect/>
          </a:stretch>
        </p:blipFill>
        <p:spPr>
          <a:xfrm>
            <a:off x="2189706" y="2665349"/>
            <a:ext cx="4445000" cy="3302000"/>
          </a:xfrm>
          <a:prstGeom prst="rect">
            <a:avLst/>
          </a:prstGeom>
        </p:spPr>
      </p:pic>
      <p:sp>
        <p:nvSpPr>
          <p:cNvPr id="33" name="TextBox 32"/>
          <p:cNvSpPr txBox="1"/>
          <p:nvPr/>
        </p:nvSpPr>
        <p:spPr>
          <a:xfrm>
            <a:off x="563149" y="5850391"/>
            <a:ext cx="6840328" cy="861774"/>
          </a:xfrm>
          <a:prstGeom prst="rect">
            <a:avLst/>
          </a:prstGeom>
          <a:noFill/>
        </p:spPr>
        <p:txBody>
          <a:bodyPr wrap="square" rtlCol="0">
            <a:spAutoFit/>
          </a:bodyPr>
          <a:lstStyle/>
          <a:p>
            <a:pPr marL="285750" indent="-285750">
              <a:buFont typeface="Arial"/>
              <a:buChar char="•"/>
            </a:pPr>
            <a:r>
              <a:rPr lang="en-US" sz="1600" dirty="0">
                <a:solidFill>
                  <a:srgbClr val="008000"/>
                </a:solidFill>
              </a:rPr>
              <a:t>Chamber inserted in a 1.7 T magnet</a:t>
            </a:r>
          </a:p>
          <a:p>
            <a:pPr marL="285750" indent="-285750">
              <a:buFont typeface="Arial"/>
              <a:buChar char="•"/>
            </a:pPr>
            <a:r>
              <a:rPr lang="en-US" sz="1600" dirty="0" smtClean="0">
                <a:solidFill>
                  <a:srgbClr val="FF0000"/>
                </a:solidFill>
              </a:rPr>
              <a:t>Camera set on the side of the magnet</a:t>
            </a:r>
          </a:p>
          <a:p>
            <a:pPr marL="285750" indent="-285750">
              <a:buFont typeface="Arial"/>
              <a:buChar char="•"/>
            </a:pPr>
            <a:r>
              <a:rPr lang="en-US" sz="1600" dirty="0" smtClean="0">
                <a:solidFill>
                  <a:srgbClr val="3366FF"/>
                </a:solidFill>
              </a:rPr>
              <a:t>Lead plate to distinguish particles were moving upwards or downwards</a:t>
            </a:r>
            <a:endParaRPr lang="en-US" sz="1600" dirty="0">
              <a:solidFill>
                <a:srgbClr val="3366FF"/>
              </a:solidFill>
            </a:endParaRPr>
          </a:p>
        </p:txBody>
      </p:sp>
      <p:sp>
        <p:nvSpPr>
          <p:cNvPr id="5" name="TextBox 4">
            <a:hlinkClick r:id="rId4"/>
          </p:cNvPr>
          <p:cNvSpPr txBox="1"/>
          <p:nvPr/>
        </p:nvSpPr>
        <p:spPr>
          <a:xfrm>
            <a:off x="7403477" y="4810010"/>
            <a:ext cx="1459591"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scene3d>
              <a:camera prst="orthographicFront"/>
              <a:lightRig rig="balanced" dir="t">
                <a:rot lat="0" lon="0" rev="2100000"/>
              </a:lightRig>
            </a:scene3d>
            <a:sp3d extrusionH="57150" prstMaterial="metal">
              <a:bevelT w="38100" h="25400"/>
              <a:contourClr>
                <a:schemeClr val="bg2"/>
              </a:contourClr>
            </a:sp3d>
          </a:bodyPr>
          <a:lstStyle/>
          <a:p>
            <a:r>
              <a:rPr lang="en-US" sz="1400" b="1" dirty="0" smtClean="0">
                <a:ln w="50800"/>
                <a:solidFill>
                  <a:schemeClr val="bg1">
                    <a:shade val="50000"/>
                  </a:schemeClr>
                </a:solidFill>
              </a:rPr>
              <a:t>A modern cloud chamber (video)</a:t>
            </a:r>
            <a:endParaRPr lang="en-US" sz="1400" b="1" dirty="0">
              <a:ln w="50800"/>
              <a:solidFill>
                <a:schemeClr val="bg1">
                  <a:shade val="50000"/>
                </a:schemeClr>
              </a:solidFill>
            </a:endParaRPr>
          </a:p>
        </p:txBody>
      </p:sp>
      <p:sp>
        <p:nvSpPr>
          <p:cNvPr id="6" name="TextBox 5"/>
          <p:cNvSpPr txBox="1"/>
          <p:nvPr/>
        </p:nvSpPr>
        <p:spPr>
          <a:xfrm>
            <a:off x="204239" y="3448036"/>
            <a:ext cx="1712435" cy="1200329"/>
          </a:xfrm>
          <a:prstGeom prst="rect">
            <a:avLst/>
          </a:prstGeom>
          <a:noFill/>
        </p:spPr>
        <p:txBody>
          <a:bodyPr wrap="square" rtlCol="0">
            <a:spAutoFit/>
          </a:bodyPr>
          <a:lstStyle/>
          <a:p>
            <a:r>
              <a:rPr lang="en-US" b="1" i="1" dirty="0" smtClean="0">
                <a:solidFill>
                  <a:srgbClr val="008000"/>
                </a:solidFill>
              </a:rPr>
              <a:t>Find more details at the end of this lecture</a:t>
            </a:r>
            <a:endParaRPr lang="en-US" b="1" i="1" dirty="0">
              <a:solidFill>
                <a:srgbClr val="008000"/>
              </a:solidFill>
            </a:endParaRPr>
          </a:p>
        </p:txBody>
      </p:sp>
    </p:spTree>
    <p:extLst>
      <p:ext uri="{BB962C8B-B14F-4D97-AF65-F5344CB8AC3E}">
        <p14:creationId xmlns:p14="http://schemas.microsoft.com/office/powerpoint/2010/main" val="18296258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of antimatter</a:t>
            </a:r>
            <a:endParaRPr lang="en-US" dirty="0"/>
          </a:p>
        </p:txBody>
      </p:sp>
      <p:sp>
        <p:nvSpPr>
          <p:cNvPr id="5" name="Text Box 9"/>
          <p:cNvSpPr txBox="1">
            <a:spLocks noChangeArrowheads="1"/>
          </p:cNvSpPr>
          <p:nvPr/>
        </p:nvSpPr>
        <p:spPr bwMode="auto">
          <a:xfrm>
            <a:off x="210589" y="1127964"/>
            <a:ext cx="86791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solidFill>
                  <a:srgbClr val="009900"/>
                </a:solidFill>
              </a:rPr>
              <a:t>Measure particle momentum and sign of electric charge </a:t>
            </a:r>
            <a:r>
              <a:rPr lang="en-US" sz="2000" dirty="0" smtClean="0">
                <a:solidFill>
                  <a:srgbClr val="009900"/>
                </a:solidFill>
              </a:rPr>
              <a:t>from magnetic </a:t>
            </a:r>
            <a:r>
              <a:rPr lang="en-US" sz="2000" dirty="0">
                <a:solidFill>
                  <a:srgbClr val="009900"/>
                </a:solidFill>
              </a:rPr>
              <a:t>curvature</a:t>
            </a:r>
          </a:p>
        </p:txBody>
      </p:sp>
      <p:sp>
        <p:nvSpPr>
          <p:cNvPr id="6" name="Text Box 10"/>
          <p:cNvSpPr txBox="1">
            <a:spLocks noChangeArrowheads="1"/>
          </p:cNvSpPr>
          <p:nvPr/>
        </p:nvSpPr>
        <p:spPr bwMode="auto">
          <a:xfrm>
            <a:off x="83589" y="1904491"/>
            <a:ext cx="1720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t>Lorentz force </a:t>
            </a:r>
          </a:p>
        </p:txBody>
      </p:sp>
      <p:graphicFrame>
        <p:nvGraphicFramePr>
          <p:cNvPr id="7" name="Object 11"/>
          <p:cNvGraphicFramePr>
            <a:graphicFrameLocks noChangeAspect="1"/>
          </p:cNvGraphicFramePr>
          <p:nvPr>
            <p:extLst>
              <p:ext uri="{D42A27DB-BD31-4B8C-83A1-F6EECF244321}">
                <p14:modId xmlns:p14="http://schemas.microsoft.com/office/powerpoint/2010/main" val="1934477623"/>
              </p:ext>
            </p:extLst>
          </p:nvPr>
        </p:nvGraphicFramePr>
        <p:xfrm>
          <a:off x="1804439" y="1826704"/>
          <a:ext cx="1530350" cy="552450"/>
        </p:xfrm>
        <a:graphic>
          <a:graphicData uri="http://schemas.openxmlformats.org/presentationml/2006/ole">
            <mc:AlternateContent xmlns:mc="http://schemas.openxmlformats.org/markup-compatibility/2006">
              <mc:Choice xmlns:v="urn:schemas-microsoft-com:vml" Requires="v">
                <p:oleObj spid="_x0000_s47956" name="Equation" r:id="rId3" imgW="774360" imgH="279360" progId="Equation.3">
                  <p:embed/>
                </p:oleObj>
              </mc:Choice>
              <mc:Fallback>
                <p:oleObj name="Equation" r:id="rId3" imgW="774360" imgH="2793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439" y="1826704"/>
                        <a:ext cx="1530350" cy="5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8" name="Group 17"/>
          <p:cNvGrpSpPr>
            <a:grpSpLocks/>
          </p:cNvGrpSpPr>
          <p:nvPr/>
        </p:nvGrpSpPr>
        <p:grpSpPr bwMode="auto">
          <a:xfrm>
            <a:off x="3460202" y="1826704"/>
            <a:ext cx="5735637" cy="701675"/>
            <a:chOff x="2147" y="1392"/>
            <a:chExt cx="3613" cy="442"/>
          </a:xfrm>
        </p:grpSpPr>
        <p:sp>
          <p:nvSpPr>
            <p:cNvPr id="9" name="Text Box 12"/>
            <p:cNvSpPr txBox="1">
              <a:spLocks noChangeArrowheads="1"/>
            </p:cNvSpPr>
            <p:nvPr/>
          </p:nvSpPr>
          <p:spPr bwMode="auto">
            <a:xfrm>
              <a:off x="2525" y="1392"/>
              <a:ext cx="32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0000"/>
                  </a:solidFill>
                </a:rPr>
                <a:t>projection of the particle trajectory in a plane</a:t>
              </a:r>
            </a:p>
            <a:p>
              <a:r>
                <a:rPr lang="en-US" sz="2000">
                  <a:solidFill>
                    <a:srgbClr val="FF0000"/>
                  </a:solidFill>
                </a:rPr>
                <a:t>perpendicular to </a:t>
              </a:r>
              <a:r>
                <a:rPr lang="en-US" sz="2000" i="1">
                  <a:solidFill>
                    <a:srgbClr val="FF0000"/>
                  </a:solidFill>
                </a:rPr>
                <a:t>B</a:t>
              </a:r>
              <a:r>
                <a:rPr lang="en-US" sz="2000">
                  <a:solidFill>
                    <a:srgbClr val="FF0000"/>
                  </a:solidFill>
                </a:rPr>
                <a:t> is a circle</a:t>
              </a:r>
            </a:p>
          </p:txBody>
        </p:sp>
        <p:sp>
          <p:nvSpPr>
            <p:cNvPr id="10" name="Line 13"/>
            <p:cNvSpPr>
              <a:spLocks noChangeShapeType="1"/>
            </p:cNvSpPr>
            <p:nvPr/>
          </p:nvSpPr>
          <p:spPr bwMode="auto">
            <a:xfrm>
              <a:off x="3685" y="1633"/>
              <a:ext cx="144"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AutoShape 14"/>
            <p:cNvSpPr>
              <a:spLocks noChangeArrowheads="1"/>
            </p:cNvSpPr>
            <p:nvPr/>
          </p:nvSpPr>
          <p:spPr bwMode="auto">
            <a:xfrm>
              <a:off x="2147" y="1521"/>
              <a:ext cx="374" cy="144"/>
            </a:xfrm>
            <a:prstGeom prst="rightArrow">
              <a:avLst>
                <a:gd name="adj1" fmla="val 50000"/>
                <a:gd name="adj2" fmla="val 64931"/>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2" name="Text Box 15"/>
          <p:cNvSpPr txBox="1">
            <a:spLocks noChangeArrowheads="1"/>
          </p:cNvSpPr>
          <p:nvPr/>
        </p:nvSpPr>
        <p:spPr bwMode="auto">
          <a:xfrm>
            <a:off x="280439" y="2901417"/>
            <a:ext cx="3997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Circle radius for electric charge </a:t>
            </a:r>
            <a:r>
              <a:rPr lang="en-US" sz="2000">
                <a:latin typeface="Symbol" charset="0"/>
              </a:rPr>
              <a:t>|</a:t>
            </a:r>
            <a:r>
              <a:rPr lang="en-US" sz="2000" i="1"/>
              <a:t>e</a:t>
            </a:r>
            <a:r>
              <a:rPr lang="en-US" sz="2000">
                <a:latin typeface="Symbol" charset="0"/>
              </a:rPr>
              <a:t>|</a:t>
            </a:r>
            <a:r>
              <a:rPr lang="en-US" sz="2000"/>
              <a:t>:</a:t>
            </a:r>
          </a:p>
        </p:txBody>
      </p:sp>
      <p:graphicFrame>
        <p:nvGraphicFramePr>
          <p:cNvPr id="13" name="Object 16"/>
          <p:cNvGraphicFramePr>
            <a:graphicFrameLocks noChangeAspect="1"/>
          </p:cNvGraphicFramePr>
          <p:nvPr>
            <p:extLst>
              <p:ext uri="{D42A27DB-BD31-4B8C-83A1-F6EECF244321}">
                <p14:modId xmlns:p14="http://schemas.microsoft.com/office/powerpoint/2010/main" val="3763466468"/>
              </p:ext>
            </p:extLst>
          </p:nvPr>
        </p:nvGraphicFramePr>
        <p:xfrm>
          <a:off x="4395239" y="2672817"/>
          <a:ext cx="2895600" cy="901700"/>
        </p:xfrm>
        <a:graphic>
          <a:graphicData uri="http://schemas.openxmlformats.org/presentationml/2006/ole">
            <mc:AlternateContent xmlns:mc="http://schemas.openxmlformats.org/markup-compatibility/2006">
              <mc:Choice xmlns:v="urn:schemas-microsoft-com:vml" Requires="v">
                <p:oleObj spid="_x0000_s47957" name="Equation" r:id="rId5" imgW="1549080" imgH="482400" progId="Equation.3">
                  <p:embed/>
                </p:oleObj>
              </mc:Choice>
              <mc:Fallback>
                <p:oleObj name="Equation" r:id="rId5" imgW="1549080" imgH="482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5239" y="2672817"/>
                        <a:ext cx="28956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14" name="Group 20"/>
          <p:cNvGrpSpPr>
            <a:grpSpLocks/>
          </p:cNvGrpSpPr>
          <p:nvPr/>
        </p:nvGrpSpPr>
        <p:grpSpPr bwMode="auto">
          <a:xfrm>
            <a:off x="432839" y="3358617"/>
            <a:ext cx="3962400" cy="600075"/>
            <a:chOff x="240" y="2208"/>
            <a:chExt cx="2496" cy="378"/>
          </a:xfrm>
        </p:grpSpPr>
        <p:graphicFrame>
          <p:nvGraphicFramePr>
            <p:cNvPr id="15" name="Object 18"/>
            <p:cNvGraphicFramePr>
              <a:graphicFrameLocks noChangeAspect="1"/>
            </p:cNvGraphicFramePr>
            <p:nvPr/>
          </p:nvGraphicFramePr>
          <p:xfrm>
            <a:off x="240" y="2208"/>
            <a:ext cx="227" cy="240"/>
          </p:xfrm>
          <a:graphic>
            <a:graphicData uri="http://schemas.openxmlformats.org/presentationml/2006/ole">
              <mc:AlternateContent xmlns:mc="http://schemas.openxmlformats.org/markup-compatibility/2006">
                <mc:Choice xmlns:v="urn:schemas-microsoft-com:vml" Requires="v">
                  <p:oleObj spid="_x0000_s47958" name="Equation" r:id="rId7" imgW="228600" imgH="241200" progId="Equation.3">
                    <p:embed/>
                  </p:oleObj>
                </mc:Choice>
                <mc:Fallback>
                  <p:oleObj name="Equation" r:id="rId7" imgW="22860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 y="2208"/>
                          <a:ext cx="227"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 name="Text Box 19"/>
            <p:cNvSpPr txBox="1">
              <a:spLocks noChangeArrowheads="1"/>
            </p:cNvSpPr>
            <p:nvPr/>
          </p:nvSpPr>
          <p:spPr bwMode="auto">
            <a:xfrm>
              <a:off x="384" y="2208"/>
              <a:ext cx="2352"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b="0" dirty="0"/>
                <a:t>: momentum component perpendicular</a:t>
              </a:r>
            </a:p>
            <a:p>
              <a:pPr>
                <a:lnSpc>
                  <a:spcPct val="85000"/>
                </a:lnSpc>
              </a:pPr>
              <a:r>
                <a:rPr lang="en-US" sz="1800" b="0" dirty="0"/>
                <a:t>  to magnetic field direction</a:t>
              </a:r>
            </a:p>
          </p:txBody>
        </p:sp>
      </p:grpSp>
      <p:sp>
        <p:nvSpPr>
          <p:cNvPr id="17" name="Text Box 25"/>
          <p:cNvSpPr txBox="1">
            <a:spLocks noChangeArrowheads="1"/>
          </p:cNvSpPr>
          <p:nvPr/>
        </p:nvSpPr>
        <p:spPr bwMode="auto">
          <a:xfrm>
            <a:off x="783345" y="4531586"/>
            <a:ext cx="519747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000" u="sng" dirty="0">
                <a:solidFill>
                  <a:schemeClr val="accent2"/>
                </a:solidFill>
              </a:rPr>
              <a:t>NOTE</a:t>
            </a:r>
            <a:r>
              <a:rPr lang="en-US" sz="2000" dirty="0">
                <a:solidFill>
                  <a:schemeClr val="accent2"/>
                </a:solidFill>
              </a:rPr>
              <a:t>: impossible to distinguish between</a:t>
            </a:r>
          </a:p>
          <a:p>
            <a:r>
              <a:rPr lang="en-US" sz="2000" dirty="0">
                <a:solidFill>
                  <a:schemeClr val="accent2"/>
                </a:solidFill>
              </a:rPr>
              <a:t>              positively and negatively charged</a:t>
            </a:r>
          </a:p>
          <a:p>
            <a:r>
              <a:rPr lang="en-US" sz="2000">
                <a:solidFill>
                  <a:schemeClr val="accent2"/>
                </a:solidFill>
              </a:rPr>
              <a:t>              particles going in opposite directions </a:t>
            </a:r>
            <a:endParaRPr lang="en-US" sz="2000" u="sng">
              <a:solidFill>
                <a:schemeClr val="accent2"/>
              </a:solidFill>
            </a:endParaRPr>
          </a:p>
        </p:txBody>
      </p:sp>
      <p:grpSp>
        <p:nvGrpSpPr>
          <p:cNvPr id="18" name="Group 32"/>
          <p:cNvGrpSpPr>
            <a:grpSpLocks/>
          </p:cNvGrpSpPr>
          <p:nvPr/>
        </p:nvGrpSpPr>
        <p:grpSpPr bwMode="auto">
          <a:xfrm>
            <a:off x="5507745" y="4302986"/>
            <a:ext cx="1873250" cy="1371600"/>
            <a:chOff x="3216" y="2928"/>
            <a:chExt cx="1180" cy="864"/>
          </a:xfrm>
        </p:grpSpPr>
        <p:grpSp>
          <p:nvGrpSpPr>
            <p:cNvPr id="19" name="Group 24"/>
            <p:cNvGrpSpPr>
              <a:grpSpLocks/>
            </p:cNvGrpSpPr>
            <p:nvPr/>
          </p:nvGrpSpPr>
          <p:grpSpPr bwMode="auto">
            <a:xfrm>
              <a:off x="3216" y="2928"/>
              <a:ext cx="816" cy="864"/>
              <a:chOff x="1152" y="3120"/>
              <a:chExt cx="816" cy="864"/>
            </a:xfrm>
          </p:grpSpPr>
          <p:sp>
            <p:nvSpPr>
              <p:cNvPr id="25" name="Oval 21"/>
              <p:cNvSpPr>
                <a:spLocks noChangeArrowheads="1"/>
              </p:cNvSpPr>
              <p:nvPr/>
            </p:nvSpPr>
            <p:spPr bwMode="auto">
              <a:xfrm>
                <a:off x="1200" y="3168"/>
                <a:ext cx="768" cy="768"/>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Rectangle 22"/>
              <p:cNvSpPr>
                <a:spLocks noChangeArrowheads="1"/>
              </p:cNvSpPr>
              <p:nvPr/>
            </p:nvSpPr>
            <p:spPr bwMode="auto">
              <a:xfrm>
                <a:off x="1152" y="3120"/>
                <a:ext cx="672" cy="864"/>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0" name="Group 30"/>
            <p:cNvGrpSpPr>
              <a:grpSpLocks/>
            </p:cNvGrpSpPr>
            <p:nvPr/>
          </p:nvGrpSpPr>
          <p:grpSpPr bwMode="auto">
            <a:xfrm>
              <a:off x="4032" y="2976"/>
              <a:ext cx="364" cy="730"/>
              <a:chOff x="3984" y="2841"/>
              <a:chExt cx="364" cy="730"/>
            </a:xfrm>
          </p:grpSpPr>
          <p:sp>
            <p:nvSpPr>
              <p:cNvPr id="21" name="Line 26"/>
              <p:cNvSpPr>
                <a:spLocks noChangeShapeType="1"/>
              </p:cNvSpPr>
              <p:nvPr/>
            </p:nvSpPr>
            <p:spPr bwMode="auto">
              <a:xfrm flipH="1" flipV="1">
                <a:off x="3984" y="2880"/>
                <a:ext cx="96" cy="144"/>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2" name="Text Box 27"/>
              <p:cNvSpPr txBox="1">
                <a:spLocks noChangeArrowheads="1"/>
              </p:cNvSpPr>
              <p:nvPr/>
            </p:nvSpPr>
            <p:spPr bwMode="auto">
              <a:xfrm>
                <a:off x="4070" y="2841"/>
                <a:ext cx="2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009900"/>
                    </a:solidFill>
                    <a:cs typeface="Times New Roman" charset="0"/>
                  </a:rPr>
                  <a:t>–</a:t>
                </a:r>
                <a:r>
                  <a:rPr lang="en-US" sz="2000" i="1">
                    <a:solidFill>
                      <a:srgbClr val="009900"/>
                    </a:solidFill>
                    <a:cs typeface="Times New Roman" charset="0"/>
                  </a:rPr>
                  <a:t>e</a:t>
                </a:r>
                <a:endParaRPr lang="en-US" sz="2000" i="1">
                  <a:solidFill>
                    <a:srgbClr val="009900"/>
                  </a:solidFill>
                </a:endParaRPr>
              </a:p>
            </p:txBody>
          </p:sp>
          <p:sp>
            <p:nvSpPr>
              <p:cNvPr id="23" name="Line 28"/>
              <p:cNvSpPr>
                <a:spLocks noChangeShapeType="1"/>
              </p:cNvSpPr>
              <p:nvPr/>
            </p:nvSpPr>
            <p:spPr bwMode="auto">
              <a:xfrm flipH="1">
                <a:off x="3984" y="3408"/>
                <a:ext cx="96" cy="144"/>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 name="Text Box 29"/>
              <p:cNvSpPr txBox="1">
                <a:spLocks noChangeArrowheads="1"/>
              </p:cNvSpPr>
              <p:nvPr/>
            </p:nvSpPr>
            <p:spPr bwMode="auto">
              <a:xfrm>
                <a:off x="4070" y="3321"/>
                <a:ext cx="2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rgbClr val="FF0000"/>
                    </a:solidFill>
                  </a:rPr>
                  <a:t>+</a:t>
                </a:r>
                <a:r>
                  <a:rPr lang="en-US" sz="2000" i="1">
                    <a:solidFill>
                      <a:srgbClr val="FF0000"/>
                    </a:solidFill>
                  </a:rPr>
                  <a:t>e</a:t>
                </a:r>
              </a:p>
            </p:txBody>
          </p:sp>
        </p:grpSp>
      </p:grpSp>
      <p:sp>
        <p:nvSpPr>
          <p:cNvPr id="27" name="Text Box 31"/>
          <p:cNvSpPr txBox="1">
            <a:spLocks noChangeArrowheads="1"/>
          </p:cNvSpPr>
          <p:nvPr/>
        </p:nvSpPr>
        <p:spPr bwMode="auto">
          <a:xfrm>
            <a:off x="1697745" y="5522186"/>
            <a:ext cx="46783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 typeface="Symbol" charset="0"/>
              <a:buChar char="Þ"/>
            </a:pPr>
            <a:r>
              <a:rPr lang="en-US" sz="2000">
                <a:solidFill>
                  <a:srgbClr val="009900"/>
                </a:solidFill>
              </a:rPr>
              <a:t> need an independent determination of </a:t>
            </a:r>
          </a:p>
          <a:p>
            <a:pPr>
              <a:buFont typeface="Symbol" charset="0"/>
              <a:buNone/>
            </a:pPr>
            <a:r>
              <a:rPr lang="en-US" sz="2000">
                <a:solidFill>
                  <a:srgbClr val="009900"/>
                </a:solidFill>
              </a:rPr>
              <a:t>     the particle direction of motion</a:t>
            </a:r>
          </a:p>
        </p:txBody>
      </p:sp>
    </p:spTree>
    <p:extLst>
      <p:ext uri="{BB962C8B-B14F-4D97-AF65-F5344CB8AC3E}">
        <p14:creationId xmlns:p14="http://schemas.microsoft.com/office/powerpoint/2010/main" val="19916378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par>
                          <p:cTn id="7" fill="hold">
                            <p:stCondLst>
                              <p:cond delay="500"/>
                            </p:stCondLst>
                            <p:childTnLst>
                              <p:par>
                                <p:cTn id="8" presetID="2" presetClass="entr" presetSubtype="2"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500" fill="hold"/>
                                        <p:tgtEl>
                                          <p:spTgt spid="18"/>
                                        </p:tgtEl>
                                        <p:attrNameLst>
                                          <p:attrName>ppt_x</p:attrName>
                                        </p:attrNameLst>
                                      </p:cBhvr>
                                      <p:tavLst>
                                        <p:tav tm="0">
                                          <p:val>
                                            <p:strVal val="1+#ppt_w/2"/>
                                          </p:val>
                                        </p:tav>
                                        <p:tav tm="100000">
                                          <p:val>
                                            <p:strVal val="#ppt_x"/>
                                          </p:val>
                                        </p:tav>
                                      </p:tavLst>
                                    </p:anim>
                                    <p:anim calcmode="lin" valueType="num">
                                      <p:cBhvr additive="base">
                                        <p:cTn id="11" dur="500" fill="hold"/>
                                        <p:tgtEl>
                                          <p:spTgt spid="18"/>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utoUpdateAnimBg="0"/>
      <p:bldP spid="2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3"/>
          <p:cNvSpPr txBox="1">
            <a:spLocks noChangeArrowheads="1"/>
          </p:cNvSpPr>
          <p:nvPr/>
        </p:nvSpPr>
        <p:spPr bwMode="auto">
          <a:xfrm>
            <a:off x="228600" y="304800"/>
            <a:ext cx="35226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First experimental observation</a:t>
            </a:r>
          </a:p>
          <a:p>
            <a:r>
              <a:rPr lang="en-US" sz="2000"/>
              <a:t>of a positron</a:t>
            </a:r>
          </a:p>
        </p:txBody>
      </p:sp>
      <p:grpSp>
        <p:nvGrpSpPr>
          <p:cNvPr id="36874" name="Group 10"/>
          <p:cNvGrpSpPr>
            <a:grpSpLocks/>
          </p:cNvGrpSpPr>
          <p:nvPr/>
        </p:nvGrpSpPr>
        <p:grpSpPr bwMode="auto">
          <a:xfrm>
            <a:off x="2743200" y="109538"/>
            <a:ext cx="5321300" cy="2451100"/>
            <a:chOff x="1728" y="69"/>
            <a:chExt cx="3352" cy="1544"/>
          </a:xfrm>
        </p:grpSpPr>
        <p:pic>
          <p:nvPicPr>
            <p:cNvPr id="36866" name="Picture 2" descr="C:\Documents and Settings\dilella\Work-space\Lectures\Figures\Basics\First_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 y="144"/>
              <a:ext cx="1480" cy="1469"/>
            </a:xfrm>
            <a:prstGeom prst="rect">
              <a:avLst/>
            </a:prstGeom>
            <a:noFill/>
            <a:extLst>
              <a:ext uri="{909E8E84-426E-40dd-AFC4-6F175D3DCCD1}">
                <a14:hiddenFill xmlns:a14="http://schemas.microsoft.com/office/drawing/2010/main">
                  <a:solidFill>
                    <a:srgbClr val="FFFFFF"/>
                  </a:solidFill>
                </a14:hiddenFill>
              </a:ext>
            </a:extLst>
          </p:spPr>
        </p:pic>
        <p:sp>
          <p:nvSpPr>
            <p:cNvPr id="36868" name="Text Box 4"/>
            <p:cNvSpPr txBox="1">
              <a:spLocks noChangeArrowheads="1"/>
            </p:cNvSpPr>
            <p:nvPr/>
          </p:nvSpPr>
          <p:spPr bwMode="auto">
            <a:xfrm>
              <a:off x="1728" y="765"/>
              <a:ext cx="135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solidFill>
                    <a:srgbClr val="009900"/>
                  </a:solidFill>
                  <a:latin typeface="Symbol" charset="0"/>
                </a:rPr>
                <a:t>6</a:t>
              </a:r>
              <a:r>
                <a:rPr lang="en-US" sz="1800">
                  <a:solidFill>
                    <a:srgbClr val="009900"/>
                  </a:solidFill>
                </a:rPr>
                <a:t> mm thick Pb plate</a:t>
              </a:r>
            </a:p>
          </p:txBody>
        </p:sp>
        <p:sp>
          <p:nvSpPr>
            <p:cNvPr id="36869" name="Line 5"/>
            <p:cNvSpPr>
              <a:spLocks noChangeShapeType="1"/>
            </p:cNvSpPr>
            <p:nvPr/>
          </p:nvSpPr>
          <p:spPr bwMode="auto">
            <a:xfrm>
              <a:off x="3120" y="864"/>
              <a:ext cx="432" cy="0"/>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70" name="Text Box 6"/>
            <p:cNvSpPr txBox="1">
              <a:spLocks noChangeArrowheads="1"/>
            </p:cNvSpPr>
            <p:nvPr/>
          </p:nvSpPr>
          <p:spPr bwMode="auto">
            <a:xfrm>
              <a:off x="2486" y="1365"/>
              <a:ext cx="1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solidFill>
                    <a:srgbClr val="FF0000"/>
                  </a:solidFill>
                  <a:latin typeface="Symbol" charset="0"/>
                </a:rPr>
                <a:t>63</a:t>
              </a:r>
              <a:r>
                <a:rPr lang="en-US" sz="1800">
                  <a:solidFill>
                    <a:srgbClr val="FF0000"/>
                  </a:solidFill>
                </a:rPr>
                <a:t> MeV positron</a:t>
              </a:r>
            </a:p>
          </p:txBody>
        </p:sp>
        <p:sp>
          <p:nvSpPr>
            <p:cNvPr id="36871" name="Line 7"/>
            <p:cNvSpPr>
              <a:spLocks noChangeShapeType="1"/>
            </p:cNvSpPr>
            <p:nvPr/>
          </p:nvSpPr>
          <p:spPr bwMode="auto">
            <a:xfrm>
              <a:off x="3600" y="1488"/>
              <a:ext cx="28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72" name="Text Box 8"/>
            <p:cNvSpPr txBox="1">
              <a:spLocks noChangeArrowheads="1"/>
            </p:cNvSpPr>
            <p:nvPr/>
          </p:nvSpPr>
          <p:spPr bwMode="auto">
            <a:xfrm>
              <a:off x="2486" y="69"/>
              <a:ext cx="114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a:solidFill>
                    <a:srgbClr val="FF0000"/>
                  </a:solidFill>
                  <a:latin typeface="Symbol" charset="0"/>
                </a:rPr>
                <a:t>23</a:t>
              </a:r>
              <a:r>
                <a:rPr lang="en-US" sz="1800">
                  <a:solidFill>
                    <a:srgbClr val="FF0000"/>
                  </a:solidFill>
                </a:rPr>
                <a:t> MeV positron</a:t>
              </a:r>
            </a:p>
          </p:txBody>
        </p:sp>
        <p:sp>
          <p:nvSpPr>
            <p:cNvPr id="36873" name="Line 9"/>
            <p:cNvSpPr>
              <a:spLocks noChangeShapeType="1"/>
            </p:cNvSpPr>
            <p:nvPr/>
          </p:nvSpPr>
          <p:spPr bwMode="auto">
            <a:xfrm>
              <a:off x="3360" y="288"/>
              <a:ext cx="672"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36880" name="Group 16"/>
          <p:cNvGrpSpPr>
            <a:grpSpLocks/>
          </p:cNvGrpSpPr>
          <p:nvPr/>
        </p:nvGrpSpPr>
        <p:grpSpPr bwMode="auto">
          <a:xfrm>
            <a:off x="636588" y="1552576"/>
            <a:ext cx="2852738" cy="4983164"/>
            <a:chOff x="401" y="978"/>
            <a:chExt cx="1797" cy="3139"/>
          </a:xfrm>
        </p:grpSpPr>
        <p:pic>
          <p:nvPicPr>
            <p:cNvPr id="36875" name="Picture 11" descr="C:\Documents and Settings\dilella\Work-space\Lectures\Figures\Basics\First_pai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1824"/>
              <a:ext cx="1236" cy="1728"/>
            </a:xfrm>
            <a:prstGeom prst="rect">
              <a:avLst/>
            </a:prstGeom>
            <a:noFill/>
            <a:extLst>
              <a:ext uri="{909E8E84-426E-40dd-AFC4-6F175D3DCCD1}">
                <a14:hiddenFill xmlns:a14="http://schemas.microsoft.com/office/drawing/2010/main">
                  <a:solidFill>
                    <a:srgbClr val="FFFFFF"/>
                  </a:solidFill>
                </a14:hiddenFill>
              </a:ext>
            </a:extLst>
          </p:spPr>
        </p:pic>
        <p:sp>
          <p:nvSpPr>
            <p:cNvPr id="36877" name="Text Box 13"/>
            <p:cNvSpPr txBox="1">
              <a:spLocks noChangeArrowheads="1"/>
            </p:cNvSpPr>
            <p:nvPr/>
          </p:nvSpPr>
          <p:spPr bwMode="auto">
            <a:xfrm>
              <a:off x="582" y="3539"/>
              <a:ext cx="1616" cy="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lnSpc>
                  <a:spcPct val="75000"/>
                </a:lnSpc>
              </a:pPr>
              <a:r>
                <a:rPr lang="en-US" sz="1800"/>
                <a:t>Production of an</a:t>
              </a:r>
            </a:p>
            <a:p>
              <a:pPr algn="ctr">
                <a:lnSpc>
                  <a:spcPct val="75000"/>
                </a:lnSpc>
              </a:pPr>
              <a:r>
                <a:rPr lang="en-US" sz="1800"/>
                <a:t>electron-positron pair</a:t>
              </a:r>
            </a:p>
            <a:p>
              <a:pPr algn="ctr">
                <a:lnSpc>
                  <a:spcPct val="75000"/>
                </a:lnSpc>
              </a:pPr>
              <a:r>
                <a:rPr lang="en-US" sz="1800"/>
                <a:t>by a high-energy photon</a:t>
              </a:r>
            </a:p>
            <a:p>
              <a:pPr algn="ctr">
                <a:lnSpc>
                  <a:spcPct val="75000"/>
                </a:lnSpc>
              </a:pPr>
              <a:r>
                <a:rPr lang="en-US" sz="1800"/>
                <a:t>in a Pb plate</a:t>
              </a:r>
            </a:p>
          </p:txBody>
        </p:sp>
        <p:sp>
          <p:nvSpPr>
            <p:cNvPr id="36878" name="Line 14"/>
            <p:cNvSpPr>
              <a:spLocks noChangeShapeType="1"/>
            </p:cNvSpPr>
            <p:nvPr/>
          </p:nvSpPr>
          <p:spPr bwMode="auto">
            <a:xfrm>
              <a:off x="1440" y="1344"/>
              <a:ext cx="96" cy="48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6879" name="Text Box 15"/>
            <p:cNvSpPr txBox="1">
              <a:spLocks noChangeArrowheads="1"/>
            </p:cNvSpPr>
            <p:nvPr/>
          </p:nvSpPr>
          <p:spPr bwMode="auto">
            <a:xfrm>
              <a:off x="401" y="978"/>
              <a:ext cx="118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dirty="0">
                  <a:solidFill>
                    <a:schemeClr val="accent2"/>
                  </a:solidFill>
                </a:rPr>
                <a:t>direction of </a:t>
              </a:r>
            </a:p>
            <a:p>
              <a:r>
                <a:rPr lang="en-US" sz="1600" dirty="0">
                  <a:solidFill>
                    <a:schemeClr val="accent2"/>
                  </a:solidFill>
                </a:rPr>
                <a:t>high-energy photon</a:t>
              </a:r>
            </a:p>
          </p:txBody>
        </p:sp>
      </p:grpSp>
      <p:grpSp>
        <p:nvGrpSpPr>
          <p:cNvPr id="36882" name="Group 18"/>
          <p:cNvGrpSpPr>
            <a:grpSpLocks/>
          </p:cNvGrpSpPr>
          <p:nvPr/>
        </p:nvGrpSpPr>
        <p:grpSpPr bwMode="auto">
          <a:xfrm>
            <a:off x="5400675" y="2971800"/>
            <a:ext cx="2916237" cy="3316288"/>
            <a:chOff x="3402" y="1872"/>
            <a:chExt cx="1837" cy="2089"/>
          </a:xfrm>
        </p:grpSpPr>
        <p:pic>
          <p:nvPicPr>
            <p:cNvPr id="36876" name="Picture 12" descr="C:\Documents and Settings\dilella\Work-space\Lectures\Figures\Basics\showe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4" y="1872"/>
              <a:ext cx="1290" cy="1697"/>
            </a:xfrm>
            <a:prstGeom prst="rect">
              <a:avLst/>
            </a:prstGeom>
            <a:noFill/>
            <a:extLst>
              <a:ext uri="{909E8E84-426E-40dd-AFC4-6F175D3DCCD1}">
                <a14:hiddenFill xmlns:a14="http://schemas.microsoft.com/office/drawing/2010/main">
                  <a:solidFill>
                    <a:srgbClr val="FFFFFF"/>
                  </a:solidFill>
                </a14:hiddenFill>
              </a:ext>
            </a:extLst>
          </p:spPr>
        </p:pic>
        <p:sp>
          <p:nvSpPr>
            <p:cNvPr id="36881" name="Text Box 17"/>
            <p:cNvSpPr txBox="1">
              <a:spLocks noChangeArrowheads="1"/>
            </p:cNvSpPr>
            <p:nvPr/>
          </p:nvSpPr>
          <p:spPr bwMode="auto">
            <a:xfrm>
              <a:off x="3402" y="3576"/>
              <a:ext cx="1837"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800" dirty="0"/>
                <a:t>Cosmic-ray </a:t>
              </a:r>
              <a:r>
                <a:rPr lang="en-US" dirty="0" smtClean="0">
                  <a:latin typeface="Arial"/>
                </a:rPr>
                <a:t>“</a:t>
              </a:r>
              <a:r>
                <a:rPr lang="en-US" sz="1800" dirty="0" smtClean="0"/>
                <a:t>shower</a:t>
              </a:r>
              <a:r>
                <a:rPr lang="ja-JP" altLang="en-US" sz="1800" dirty="0">
                  <a:latin typeface="Arial"/>
                </a:rPr>
                <a:t>”</a:t>
              </a:r>
              <a:endParaRPr lang="en-US" sz="1800" dirty="0"/>
            </a:p>
            <a:p>
              <a:pPr algn="ctr">
                <a:lnSpc>
                  <a:spcPct val="85000"/>
                </a:lnSpc>
              </a:pPr>
              <a:r>
                <a:rPr lang="en-US" sz="1800" dirty="0"/>
                <a:t>containing several e</a:t>
              </a:r>
              <a:r>
                <a:rPr lang="en-US" sz="2000" baseline="30000" dirty="0"/>
                <a:t>+</a:t>
              </a:r>
              <a:r>
                <a:rPr lang="en-US" sz="1800" dirty="0"/>
                <a:t> e</a:t>
              </a:r>
              <a:r>
                <a:rPr lang="en-US" sz="2000" baseline="30000" dirty="0">
                  <a:cs typeface="Times New Roman" charset="0"/>
                </a:rPr>
                <a:t>–</a:t>
              </a:r>
              <a:r>
                <a:rPr lang="en-US" sz="1800" dirty="0"/>
                <a:t> pairs</a:t>
              </a:r>
            </a:p>
          </p:txBody>
        </p:sp>
      </p:grpSp>
    </p:spTree>
    <p:extLst>
      <p:ext uri="{BB962C8B-B14F-4D97-AF65-F5344CB8AC3E}">
        <p14:creationId xmlns:p14="http://schemas.microsoft.com/office/powerpoint/2010/main" val="3397244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6874"/>
                                        </p:tgtEl>
                                        <p:attrNameLst>
                                          <p:attrName>style.visibility</p:attrName>
                                        </p:attrNameLst>
                                      </p:cBhvr>
                                      <p:to>
                                        <p:strVal val="visible"/>
                                      </p:to>
                                    </p:set>
                                    <p:anim calcmode="lin" valueType="num">
                                      <p:cBhvr additive="base">
                                        <p:cTn id="7" dur="500" fill="hold"/>
                                        <p:tgtEl>
                                          <p:spTgt spid="36874"/>
                                        </p:tgtEl>
                                        <p:attrNameLst>
                                          <p:attrName>ppt_x</p:attrName>
                                        </p:attrNameLst>
                                      </p:cBhvr>
                                      <p:tavLst>
                                        <p:tav tm="0">
                                          <p:val>
                                            <p:strVal val="1+#ppt_w/2"/>
                                          </p:val>
                                        </p:tav>
                                        <p:tav tm="100000">
                                          <p:val>
                                            <p:strVal val="#ppt_x"/>
                                          </p:val>
                                        </p:tav>
                                      </p:tavLst>
                                    </p:anim>
                                    <p:anim calcmode="lin" valueType="num">
                                      <p:cBhvr additive="base">
                                        <p:cTn id="8" dur="500" fill="hold"/>
                                        <p:tgtEl>
                                          <p:spTgt spid="3687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6880"/>
                                        </p:tgtEl>
                                        <p:attrNameLst>
                                          <p:attrName>style.visibility</p:attrName>
                                        </p:attrNameLst>
                                      </p:cBhvr>
                                      <p:to>
                                        <p:strVal val="visible"/>
                                      </p:to>
                                    </p:set>
                                    <p:anim calcmode="lin" valueType="num">
                                      <p:cBhvr additive="base">
                                        <p:cTn id="13" dur="500" fill="hold"/>
                                        <p:tgtEl>
                                          <p:spTgt spid="36880"/>
                                        </p:tgtEl>
                                        <p:attrNameLst>
                                          <p:attrName>ppt_x</p:attrName>
                                        </p:attrNameLst>
                                      </p:cBhvr>
                                      <p:tavLst>
                                        <p:tav tm="0">
                                          <p:val>
                                            <p:strVal val="0-#ppt_w/2"/>
                                          </p:val>
                                        </p:tav>
                                        <p:tav tm="100000">
                                          <p:val>
                                            <p:strVal val="#ppt_x"/>
                                          </p:val>
                                        </p:tav>
                                      </p:tavLst>
                                    </p:anim>
                                    <p:anim calcmode="lin" valueType="num">
                                      <p:cBhvr additive="base">
                                        <p:cTn id="14" dur="500" fill="hold"/>
                                        <p:tgtEl>
                                          <p:spTgt spid="3688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6882"/>
                                        </p:tgtEl>
                                        <p:attrNameLst>
                                          <p:attrName>style.visibility</p:attrName>
                                        </p:attrNameLst>
                                      </p:cBhvr>
                                      <p:to>
                                        <p:strVal val="visible"/>
                                      </p:to>
                                    </p:set>
                                    <p:anim calcmode="lin" valueType="num">
                                      <p:cBhvr additive="base">
                                        <p:cTn id="19" dur="500" fill="hold"/>
                                        <p:tgtEl>
                                          <p:spTgt spid="36882"/>
                                        </p:tgtEl>
                                        <p:attrNameLst>
                                          <p:attrName>ppt_x</p:attrName>
                                        </p:attrNameLst>
                                      </p:cBhvr>
                                      <p:tavLst>
                                        <p:tav tm="0">
                                          <p:val>
                                            <p:strVal val="1+#ppt_w/2"/>
                                          </p:val>
                                        </p:tav>
                                        <p:tav tm="100000">
                                          <p:val>
                                            <p:strVal val="#ppt_x"/>
                                          </p:val>
                                        </p:tav>
                                      </p:tavLst>
                                    </p:anim>
                                    <p:anim calcmode="lin" valueType="num">
                                      <p:cBhvr additive="base">
                                        <p:cTn id="20" dur="500" fill="hold"/>
                                        <p:tgtEl>
                                          <p:spTgt spid="368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a:bodyPr>
          <a:lstStyle/>
          <a:p>
            <a:r>
              <a:rPr lang="en-US" b="1" dirty="0">
                <a:solidFill>
                  <a:srgbClr val="F0AD00"/>
                </a:solidFill>
              </a:rPr>
              <a:t>Neutrinos</a:t>
            </a:r>
          </a:p>
        </p:txBody>
      </p:sp>
      <p:sp>
        <p:nvSpPr>
          <p:cNvPr id="37891" name="Text Box 3"/>
          <p:cNvSpPr txBox="1">
            <a:spLocks noChangeArrowheads="1"/>
          </p:cNvSpPr>
          <p:nvPr/>
        </p:nvSpPr>
        <p:spPr bwMode="auto">
          <a:xfrm>
            <a:off x="272008" y="952313"/>
            <a:ext cx="701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solidFill>
                  <a:schemeClr val="accent2"/>
                </a:solidFill>
              </a:rPr>
              <a:t>A puzzle in </a:t>
            </a:r>
            <a:r>
              <a:rPr lang="en-US" sz="2000" dirty="0">
                <a:solidFill>
                  <a:schemeClr val="accent2"/>
                </a:solidFill>
                <a:latin typeface="Symbol" charset="0"/>
              </a:rPr>
              <a:t>b</a:t>
            </a:r>
            <a:r>
              <a:rPr lang="en-US" sz="2000" dirty="0">
                <a:solidFill>
                  <a:schemeClr val="accent2"/>
                </a:solidFill>
              </a:rPr>
              <a:t> – decay: the continuous electron energy spectrum</a:t>
            </a:r>
          </a:p>
        </p:txBody>
      </p:sp>
      <p:grpSp>
        <p:nvGrpSpPr>
          <p:cNvPr id="37897" name="Group 9"/>
          <p:cNvGrpSpPr>
            <a:grpSpLocks/>
          </p:cNvGrpSpPr>
          <p:nvPr/>
        </p:nvGrpSpPr>
        <p:grpSpPr bwMode="auto">
          <a:xfrm>
            <a:off x="917973" y="1349188"/>
            <a:ext cx="7529512" cy="3759200"/>
            <a:chOff x="57" y="576"/>
            <a:chExt cx="4743" cy="2368"/>
          </a:xfrm>
        </p:grpSpPr>
        <p:sp>
          <p:nvSpPr>
            <p:cNvPr id="37892" name="Text Box 4"/>
            <p:cNvSpPr txBox="1">
              <a:spLocks noChangeArrowheads="1"/>
            </p:cNvSpPr>
            <p:nvPr/>
          </p:nvSpPr>
          <p:spPr bwMode="auto">
            <a:xfrm>
              <a:off x="57" y="576"/>
              <a:ext cx="2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First measurement by Chadwick (</a:t>
              </a:r>
              <a:r>
                <a:rPr lang="en-US" sz="2000">
                  <a:latin typeface="Symbol" charset="0"/>
                </a:rPr>
                <a:t>1914</a:t>
              </a:r>
              <a:r>
                <a:rPr lang="en-US" sz="2000"/>
                <a:t>)</a:t>
              </a:r>
            </a:p>
          </p:txBody>
        </p:sp>
        <p:pic>
          <p:nvPicPr>
            <p:cNvPr id="37893" name="Picture 5" descr="C:\Documents and Settings\dilella\Work-space\Lectures\Figures\Basics\Radiu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806"/>
              <a:ext cx="2827" cy="2138"/>
            </a:xfrm>
            <a:prstGeom prst="rect">
              <a:avLst/>
            </a:prstGeom>
            <a:noFill/>
            <a:extLst>
              <a:ext uri="{909E8E84-426E-40dd-AFC4-6F175D3DCCD1}">
                <a14:hiddenFill xmlns:a14="http://schemas.microsoft.com/office/drawing/2010/main">
                  <a:solidFill>
                    <a:srgbClr val="FFFFFF"/>
                  </a:solidFill>
                </a14:hiddenFill>
              </a:ext>
            </a:extLst>
          </p:spPr>
        </p:pic>
        <p:sp>
          <p:nvSpPr>
            <p:cNvPr id="37894" name="Text Box 6"/>
            <p:cNvSpPr txBox="1">
              <a:spLocks noChangeArrowheads="1"/>
            </p:cNvSpPr>
            <p:nvPr/>
          </p:nvSpPr>
          <p:spPr bwMode="auto">
            <a:xfrm>
              <a:off x="3024" y="1200"/>
              <a:ext cx="1776"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800" dirty="0"/>
                <a:t>Radium E: </a:t>
              </a:r>
              <a:r>
                <a:rPr lang="en-US" sz="1800" baseline="30000" dirty="0">
                  <a:latin typeface="Symbol" charset="0"/>
                </a:rPr>
                <a:t>210</a:t>
              </a:r>
              <a:r>
                <a:rPr lang="en-US" sz="1800" dirty="0"/>
                <a:t>Bi</a:t>
              </a:r>
              <a:r>
                <a:rPr lang="en-US" sz="1800" baseline="-25000" dirty="0">
                  <a:latin typeface="Symbol" charset="0"/>
                </a:rPr>
                <a:t>83</a:t>
              </a:r>
            </a:p>
            <a:p>
              <a:r>
                <a:rPr lang="en-US" sz="1800" b="0" dirty="0"/>
                <a:t>(a radioactive isotope</a:t>
              </a:r>
            </a:p>
            <a:p>
              <a:r>
                <a:rPr lang="en-US" sz="1800" b="0" dirty="0"/>
                <a:t> produced in the decay </a:t>
              </a:r>
              <a:r>
                <a:rPr lang="en-US" sz="1800" b="0" dirty="0" smtClean="0"/>
                <a:t>chain </a:t>
              </a:r>
              <a:r>
                <a:rPr lang="en-US" sz="1800" b="0" dirty="0"/>
                <a:t>of </a:t>
              </a:r>
              <a:r>
                <a:rPr lang="en-US" sz="1800" b="0" baseline="30000" dirty="0"/>
                <a:t>238</a:t>
              </a:r>
              <a:r>
                <a:rPr lang="en-US" sz="1800" b="0" dirty="0"/>
                <a:t>U)</a:t>
              </a:r>
            </a:p>
          </p:txBody>
        </p:sp>
      </p:grpSp>
      <p:sp>
        <p:nvSpPr>
          <p:cNvPr id="37895" name="Text Box 7"/>
          <p:cNvSpPr txBox="1">
            <a:spLocks noChangeArrowheads="1"/>
          </p:cNvSpPr>
          <p:nvPr/>
        </p:nvSpPr>
        <p:spPr bwMode="auto">
          <a:xfrm>
            <a:off x="160900" y="4984139"/>
            <a:ext cx="8686345" cy="111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2000" dirty="0">
                <a:solidFill>
                  <a:srgbClr val="009900"/>
                </a:solidFill>
              </a:rPr>
              <a:t>If  </a:t>
            </a:r>
            <a:r>
              <a:rPr lang="en-US" sz="2000" dirty="0">
                <a:solidFill>
                  <a:srgbClr val="009900"/>
                </a:solidFill>
                <a:latin typeface="Symbol" charset="0"/>
              </a:rPr>
              <a:t>b</a:t>
            </a:r>
            <a:r>
              <a:rPr lang="en-US" sz="2000" dirty="0">
                <a:solidFill>
                  <a:srgbClr val="009900"/>
                </a:solidFill>
              </a:rPr>
              <a:t> – decay is (</a:t>
            </a:r>
            <a:r>
              <a:rPr lang="en-US" sz="2000" i="1" dirty="0">
                <a:solidFill>
                  <a:srgbClr val="009900"/>
                </a:solidFill>
              </a:rPr>
              <a:t>A</a:t>
            </a:r>
            <a:r>
              <a:rPr lang="en-US" sz="2000" dirty="0">
                <a:solidFill>
                  <a:srgbClr val="009900"/>
                </a:solidFill>
              </a:rPr>
              <a:t>, </a:t>
            </a:r>
            <a:r>
              <a:rPr lang="en-US" sz="2000" i="1" dirty="0">
                <a:solidFill>
                  <a:srgbClr val="009900"/>
                </a:solidFill>
              </a:rPr>
              <a:t>Z</a:t>
            </a:r>
            <a:r>
              <a:rPr lang="en-US" sz="2000" dirty="0">
                <a:solidFill>
                  <a:srgbClr val="009900"/>
                </a:solidFill>
              </a:rPr>
              <a:t>) </a:t>
            </a:r>
            <a:r>
              <a:rPr lang="en-US" sz="2000" dirty="0">
                <a:solidFill>
                  <a:srgbClr val="009900"/>
                </a:solidFill>
                <a:sym typeface="Symbol" charset="0"/>
              </a:rPr>
              <a:t></a:t>
            </a:r>
            <a:r>
              <a:rPr lang="en-US" sz="2000" dirty="0">
                <a:solidFill>
                  <a:srgbClr val="009900"/>
                </a:solidFill>
              </a:rPr>
              <a:t> (</a:t>
            </a:r>
            <a:r>
              <a:rPr lang="en-US" sz="2000" i="1" dirty="0">
                <a:solidFill>
                  <a:srgbClr val="009900"/>
                </a:solidFill>
              </a:rPr>
              <a:t>A</a:t>
            </a:r>
            <a:r>
              <a:rPr lang="en-US" sz="2000" dirty="0">
                <a:solidFill>
                  <a:srgbClr val="009900"/>
                </a:solidFill>
              </a:rPr>
              <a:t>, </a:t>
            </a:r>
            <a:r>
              <a:rPr lang="en-US" sz="2000" i="1" dirty="0">
                <a:solidFill>
                  <a:srgbClr val="009900"/>
                </a:solidFill>
              </a:rPr>
              <a:t>Z</a:t>
            </a:r>
            <a:r>
              <a:rPr lang="en-US" sz="2000" dirty="0">
                <a:solidFill>
                  <a:srgbClr val="009900"/>
                </a:solidFill>
              </a:rPr>
              <a:t>+</a:t>
            </a:r>
            <a:r>
              <a:rPr lang="en-US" sz="2000" dirty="0">
                <a:solidFill>
                  <a:srgbClr val="009900"/>
                </a:solidFill>
                <a:latin typeface="Symbol" charset="0"/>
              </a:rPr>
              <a:t>1</a:t>
            </a:r>
            <a:r>
              <a:rPr lang="en-US" sz="2000" dirty="0">
                <a:solidFill>
                  <a:srgbClr val="009900"/>
                </a:solidFill>
              </a:rPr>
              <a:t>) + e</a:t>
            </a:r>
            <a:r>
              <a:rPr lang="en-US" baseline="30000" dirty="0">
                <a:solidFill>
                  <a:srgbClr val="009900"/>
                </a:solidFill>
                <a:cs typeface="Times New Roman" charset="0"/>
              </a:rPr>
              <a:t>–</a:t>
            </a:r>
            <a:r>
              <a:rPr lang="en-US" sz="2000" dirty="0">
                <a:solidFill>
                  <a:srgbClr val="009900"/>
                </a:solidFill>
              </a:rPr>
              <a:t>, then the emitted electron is mono-energetic:</a:t>
            </a:r>
          </a:p>
          <a:p>
            <a:pPr>
              <a:lnSpc>
                <a:spcPct val="125000"/>
              </a:lnSpc>
            </a:pPr>
            <a:r>
              <a:rPr lang="en-US" sz="2000" dirty="0"/>
              <a:t>             </a:t>
            </a:r>
            <a:r>
              <a:rPr lang="en-US" sz="2000" dirty="0" smtClean="0"/>
              <a:t>		electron </a:t>
            </a:r>
            <a:r>
              <a:rPr lang="en-US" sz="2000" dirty="0"/>
              <a:t>total energy </a:t>
            </a:r>
            <a:r>
              <a:rPr lang="en-US" sz="2000" i="1" dirty="0"/>
              <a:t>E</a:t>
            </a:r>
            <a:r>
              <a:rPr lang="en-US" sz="2000" dirty="0"/>
              <a:t> = [</a:t>
            </a:r>
            <a:r>
              <a:rPr lang="en-US" sz="2000" i="1" dirty="0"/>
              <a:t>M</a:t>
            </a:r>
            <a:r>
              <a:rPr lang="en-US" sz="2000" dirty="0"/>
              <a:t>(</a:t>
            </a:r>
            <a:r>
              <a:rPr lang="en-US" sz="2000" i="1" dirty="0"/>
              <a:t>A</a:t>
            </a:r>
            <a:r>
              <a:rPr lang="en-US" sz="2000" dirty="0"/>
              <a:t>,</a:t>
            </a:r>
            <a:r>
              <a:rPr lang="en-US" sz="2000" i="1" dirty="0"/>
              <a:t> Z</a:t>
            </a:r>
            <a:r>
              <a:rPr lang="en-US" sz="2000" dirty="0"/>
              <a:t>) – </a:t>
            </a:r>
            <a:r>
              <a:rPr lang="en-US" sz="2000" i="1" dirty="0"/>
              <a:t>M</a:t>
            </a:r>
            <a:r>
              <a:rPr lang="en-US" sz="2000" dirty="0"/>
              <a:t>(</a:t>
            </a:r>
            <a:r>
              <a:rPr lang="en-US" sz="2000" i="1" dirty="0"/>
              <a:t>A</a:t>
            </a:r>
            <a:r>
              <a:rPr lang="en-US" sz="2000" dirty="0"/>
              <a:t>, </a:t>
            </a:r>
            <a:r>
              <a:rPr lang="en-US" sz="2000" i="1" dirty="0"/>
              <a:t>Z</a:t>
            </a:r>
            <a:r>
              <a:rPr lang="en-US" sz="2000" dirty="0"/>
              <a:t>+</a:t>
            </a:r>
            <a:r>
              <a:rPr lang="en-US" sz="2000" dirty="0">
                <a:latin typeface="Symbol" charset="0"/>
              </a:rPr>
              <a:t>1</a:t>
            </a:r>
            <a:r>
              <a:rPr lang="en-US" sz="2000" dirty="0"/>
              <a:t>)]</a:t>
            </a:r>
            <a:r>
              <a:rPr lang="en-US" sz="2000" i="1" dirty="0"/>
              <a:t>c</a:t>
            </a:r>
            <a:r>
              <a:rPr lang="en-US" sz="2000" baseline="30000" dirty="0">
                <a:latin typeface="Symbol" charset="0"/>
              </a:rPr>
              <a:t>2</a:t>
            </a:r>
            <a:endParaRPr lang="en-US" sz="2000" dirty="0">
              <a:latin typeface="Symbol" charset="0"/>
            </a:endParaRPr>
          </a:p>
          <a:p>
            <a:pPr>
              <a:lnSpc>
                <a:spcPct val="110000"/>
              </a:lnSpc>
            </a:pPr>
            <a:r>
              <a:rPr lang="en-US" sz="2000" b="0" dirty="0"/>
              <a:t>(neglecting the kinetic energy of the recoil nucleus  </a:t>
            </a:r>
            <a:r>
              <a:rPr lang="en-US" sz="2000" b="0" dirty="0">
                <a:cs typeface="Times New Roman" charset="0"/>
              </a:rPr>
              <a:t>½</a:t>
            </a:r>
            <a:r>
              <a:rPr lang="en-US" sz="2000" b="0" i="1" dirty="0">
                <a:cs typeface="Times New Roman" charset="0"/>
              </a:rPr>
              <a:t>p</a:t>
            </a:r>
            <a:r>
              <a:rPr lang="en-US" sz="2000" b="0" baseline="30000" dirty="0">
                <a:latin typeface="Symbol" charset="0"/>
                <a:cs typeface="Times New Roman" charset="0"/>
              </a:rPr>
              <a:t>2</a:t>
            </a:r>
            <a:r>
              <a:rPr lang="en-US" sz="2000" b="0" dirty="0">
                <a:cs typeface="Times New Roman" charset="0"/>
              </a:rPr>
              <a:t>/</a:t>
            </a:r>
            <a:r>
              <a:rPr lang="en-US" sz="2000" b="0" i="1" dirty="0">
                <a:cs typeface="Times New Roman" charset="0"/>
              </a:rPr>
              <a:t>M</a:t>
            </a:r>
            <a:r>
              <a:rPr lang="en-US" sz="2000" b="0" dirty="0">
                <a:cs typeface="Times New Roman" charset="0"/>
              </a:rPr>
              <a:t>(</a:t>
            </a:r>
            <a:r>
              <a:rPr lang="en-US" sz="2000" b="0" i="1" dirty="0">
                <a:cs typeface="Times New Roman" charset="0"/>
              </a:rPr>
              <a:t>A</a:t>
            </a:r>
            <a:r>
              <a:rPr lang="en-US" sz="2000" b="0" dirty="0">
                <a:cs typeface="Times New Roman" charset="0"/>
              </a:rPr>
              <a:t>,</a:t>
            </a:r>
            <a:r>
              <a:rPr lang="en-US" sz="2000" b="0" i="1" dirty="0">
                <a:cs typeface="Times New Roman" charset="0"/>
              </a:rPr>
              <a:t>Z</a:t>
            </a:r>
            <a:r>
              <a:rPr lang="en-US" sz="2000" b="0" dirty="0">
                <a:cs typeface="Times New Roman" charset="0"/>
              </a:rPr>
              <a:t>+</a:t>
            </a:r>
            <a:r>
              <a:rPr lang="en-US" sz="2000" b="0" dirty="0">
                <a:latin typeface="Symbol" charset="0"/>
                <a:cs typeface="Times New Roman" charset="0"/>
              </a:rPr>
              <a:t>1</a:t>
            </a:r>
            <a:r>
              <a:rPr lang="en-US" sz="2000" b="0" dirty="0">
                <a:cs typeface="Times New Roman" charset="0"/>
              </a:rPr>
              <a:t>) &lt;&lt; </a:t>
            </a:r>
            <a:r>
              <a:rPr lang="en-US" sz="2000" b="0" i="1" dirty="0">
                <a:cs typeface="Times New Roman" charset="0"/>
              </a:rPr>
              <a:t>E</a:t>
            </a:r>
            <a:r>
              <a:rPr lang="en-US" sz="2000" b="0" dirty="0">
                <a:cs typeface="Times New Roman" charset="0"/>
              </a:rPr>
              <a:t>)</a:t>
            </a:r>
            <a:endParaRPr lang="en-US" sz="2000" b="0" i="1" dirty="0"/>
          </a:p>
        </p:txBody>
      </p:sp>
      <p:sp>
        <p:nvSpPr>
          <p:cNvPr id="37896" name="Text Box 8"/>
          <p:cNvSpPr txBox="1">
            <a:spLocks noChangeArrowheads="1"/>
          </p:cNvSpPr>
          <p:nvPr/>
        </p:nvSpPr>
        <p:spPr bwMode="auto">
          <a:xfrm>
            <a:off x="42871" y="6131897"/>
            <a:ext cx="88725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dirty="0"/>
              <a:t> </a:t>
            </a:r>
            <a:r>
              <a:rPr lang="en-US" sz="2000" dirty="0">
                <a:solidFill>
                  <a:srgbClr val="D60093"/>
                </a:solidFill>
              </a:rPr>
              <a:t>Several solutions to the puzzle proposed before the </a:t>
            </a:r>
            <a:r>
              <a:rPr lang="en-US" sz="2000" dirty="0" smtClean="0">
                <a:solidFill>
                  <a:srgbClr val="D60093"/>
                </a:solidFill>
                <a:latin typeface="Symbol" charset="0"/>
              </a:rPr>
              <a:t>1930</a:t>
            </a:r>
            <a:r>
              <a:rPr lang="en-US" sz="2000" dirty="0" smtClean="0">
                <a:solidFill>
                  <a:srgbClr val="D60093"/>
                </a:solidFill>
                <a:latin typeface="Arial"/>
              </a:rPr>
              <a:t>’</a:t>
            </a:r>
            <a:r>
              <a:rPr lang="en-US" sz="2000" dirty="0" smtClean="0">
                <a:solidFill>
                  <a:srgbClr val="D60093"/>
                </a:solidFill>
              </a:rPr>
              <a:t>s </a:t>
            </a:r>
            <a:r>
              <a:rPr lang="en-US" sz="2000" dirty="0">
                <a:solidFill>
                  <a:srgbClr val="D60093"/>
                </a:solidFill>
              </a:rPr>
              <a:t>(all wrong), including</a:t>
            </a:r>
          </a:p>
          <a:p>
            <a:r>
              <a:rPr lang="en-US" sz="2000" dirty="0">
                <a:solidFill>
                  <a:srgbClr val="D60093"/>
                </a:solidFill>
              </a:rPr>
              <a:t> violation of energy conservation in </a:t>
            </a:r>
            <a:r>
              <a:rPr lang="en-US" sz="2000" dirty="0">
                <a:solidFill>
                  <a:srgbClr val="D60093"/>
                </a:solidFill>
                <a:latin typeface="Symbol" charset="0"/>
              </a:rPr>
              <a:t>b</a:t>
            </a:r>
            <a:r>
              <a:rPr lang="en-US" sz="2000" dirty="0">
                <a:solidFill>
                  <a:srgbClr val="D60093"/>
                </a:solidFill>
              </a:rPr>
              <a:t> </a:t>
            </a:r>
            <a:r>
              <a:rPr lang="en-US" sz="2000" dirty="0">
                <a:solidFill>
                  <a:srgbClr val="D60093"/>
                </a:solidFill>
                <a:cs typeface="Times New Roman" charset="0"/>
              </a:rPr>
              <a:t>–</a:t>
            </a:r>
            <a:r>
              <a:rPr lang="en-US" sz="2000" dirty="0">
                <a:solidFill>
                  <a:srgbClr val="D60093"/>
                </a:solidFill>
              </a:rPr>
              <a:t> decay</a:t>
            </a:r>
            <a:endParaRPr lang="en-US" sz="2000" dirty="0"/>
          </a:p>
        </p:txBody>
      </p:sp>
    </p:spTree>
    <p:extLst>
      <p:ext uri="{BB962C8B-B14F-4D97-AF65-F5344CB8AC3E}">
        <p14:creationId xmlns:p14="http://schemas.microsoft.com/office/powerpoint/2010/main" val="40592165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8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789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7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5" grpId="0" autoUpdateAnimBg="0"/>
      <p:bldP spid="37896"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2"/>
          <p:cNvSpPr txBox="1">
            <a:spLocks noChangeArrowheads="1"/>
          </p:cNvSpPr>
          <p:nvPr/>
        </p:nvSpPr>
        <p:spPr bwMode="auto">
          <a:xfrm>
            <a:off x="136525" y="14288"/>
            <a:ext cx="8782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solidFill>
                  <a:schemeClr val="accent2"/>
                </a:solidFill>
              </a:rPr>
              <a:t>December 1930: public letter sent by W. Pauli to a physics meeting in T</a:t>
            </a:r>
            <a:r>
              <a:rPr lang="en-US" sz="2000">
                <a:solidFill>
                  <a:schemeClr val="accent2"/>
                </a:solidFill>
                <a:cs typeface="Times New Roman" charset="0"/>
              </a:rPr>
              <a:t>übingen</a:t>
            </a:r>
            <a:endParaRPr lang="en-US" sz="2000">
              <a:solidFill>
                <a:schemeClr val="accent2"/>
              </a:solidFill>
            </a:endParaRPr>
          </a:p>
        </p:txBody>
      </p:sp>
      <p:grpSp>
        <p:nvGrpSpPr>
          <p:cNvPr id="38917" name="Group 5"/>
          <p:cNvGrpSpPr>
            <a:grpSpLocks/>
          </p:cNvGrpSpPr>
          <p:nvPr/>
        </p:nvGrpSpPr>
        <p:grpSpPr bwMode="auto">
          <a:xfrm>
            <a:off x="5009627" y="781554"/>
            <a:ext cx="2617317" cy="3471837"/>
            <a:chOff x="144" y="336"/>
            <a:chExt cx="5472" cy="2832"/>
          </a:xfrm>
        </p:grpSpPr>
        <p:sp>
          <p:nvSpPr>
            <p:cNvPr id="38916" name="Rectangle 4"/>
            <p:cNvSpPr>
              <a:spLocks noChangeArrowheads="1"/>
            </p:cNvSpPr>
            <p:nvPr/>
          </p:nvSpPr>
          <p:spPr bwMode="auto">
            <a:xfrm>
              <a:off x="144" y="336"/>
              <a:ext cx="5472" cy="2832"/>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800"/>
            </a:p>
          </p:txBody>
        </p:sp>
        <p:sp>
          <p:nvSpPr>
            <p:cNvPr id="38915" name="Text Box 3"/>
            <p:cNvSpPr txBox="1">
              <a:spLocks noChangeArrowheads="1"/>
            </p:cNvSpPr>
            <p:nvPr/>
          </p:nvSpPr>
          <p:spPr bwMode="auto">
            <a:xfrm>
              <a:off x="182" y="360"/>
              <a:ext cx="5434" cy="2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US" sz="800" b="0" dirty="0"/>
                <a:t>                                                                                                               Z</a:t>
              </a:r>
              <a:r>
                <a:rPr lang="en-US" sz="800" b="0" dirty="0">
                  <a:cs typeface="Times New Roman" charset="0"/>
                </a:rPr>
                <a:t>ürich, Dec. 4, 1930</a:t>
              </a:r>
            </a:p>
            <a:p>
              <a:r>
                <a:rPr lang="en-US" sz="800" b="0" dirty="0">
                  <a:cs typeface="Times New Roman" charset="0"/>
                </a:rPr>
                <a:t>Dear Radioactive Ladies and Gentlemen,</a:t>
              </a:r>
            </a:p>
            <a:p>
              <a:r>
                <a:rPr lang="en-US" sz="800" b="0" dirty="0">
                  <a:cs typeface="Times New Roman" charset="0"/>
                </a:rPr>
                <a:t>...because of the </a:t>
              </a:r>
              <a:r>
                <a:rPr lang="en-US" sz="800" dirty="0" smtClean="0">
                  <a:latin typeface="Arial"/>
                  <a:cs typeface="Times New Roman" charset="0"/>
                </a:rPr>
                <a:t>“</a:t>
              </a:r>
              <a:r>
                <a:rPr lang="en-US" sz="800" b="0" dirty="0" smtClean="0">
                  <a:cs typeface="Times New Roman" charset="0"/>
                </a:rPr>
                <a:t>wrong</a:t>
              </a:r>
              <a:r>
                <a:rPr lang="en-US" sz="800" dirty="0" smtClean="0">
                  <a:latin typeface="Arial"/>
                  <a:cs typeface="Times New Roman" charset="0"/>
                </a:rPr>
                <a:t>” </a:t>
              </a:r>
              <a:r>
                <a:rPr lang="en-US" sz="800" b="0" dirty="0" smtClean="0">
                  <a:cs typeface="Times New Roman" charset="0"/>
                </a:rPr>
                <a:t>statistics </a:t>
              </a:r>
              <a:r>
                <a:rPr lang="en-US" sz="800" b="0" dirty="0">
                  <a:cs typeface="Times New Roman" charset="0"/>
                </a:rPr>
                <a:t>of the N and </a:t>
              </a:r>
              <a:r>
                <a:rPr lang="en-US" sz="800" b="0" baseline="30000" dirty="0">
                  <a:cs typeface="Times New Roman" charset="0"/>
                </a:rPr>
                <a:t>6</a:t>
              </a:r>
              <a:r>
                <a:rPr lang="en-US" sz="800" b="0" dirty="0">
                  <a:cs typeface="Times New Roman" charset="0"/>
                </a:rPr>
                <a:t>Li nuclei and the continuous </a:t>
              </a:r>
              <a:r>
                <a:rPr lang="en-US" sz="800" b="0" dirty="0">
                  <a:latin typeface="Symbol" charset="0"/>
                  <a:cs typeface="Times New Roman" charset="0"/>
                </a:rPr>
                <a:t>b</a:t>
              </a:r>
              <a:r>
                <a:rPr lang="en-US" sz="800" b="0" dirty="0">
                  <a:cs typeface="Times New Roman" charset="0"/>
                </a:rPr>
                <a:t>-spectrum</a:t>
              </a:r>
              <a:r>
                <a:rPr lang="en-US" sz="800" b="0" dirty="0" smtClean="0">
                  <a:cs typeface="Times New Roman" charset="0"/>
                </a:rPr>
                <a:t>, </a:t>
              </a:r>
              <a:r>
                <a:rPr lang="en-US" sz="800" b="0" dirty="0">
                  <a:cs typeface="Times New Roman" charset="0"/>
                </a:rPr>
                <a:t>I have hit upon a desperate remedy to save the law of conservation of energy. Namely</a:t>
              </a:r>
              <a:r>
                <a:rPr lang="en-US" sz="800" b="0" dirty="0" smtClean="0">
                  <a:cs typeface="Times New Roman" charset="0"/>
                </a:rPr>
                <a:t>, the </a:t>
              </a:r>
              <a:r>
                <a:rPr lang="en-US" sz="800" b="0" dirty="0">
                  <a:cs typeface="Times New Roman" charset="0"/>
                </a:rPr>
                <a:t>possibility that there could exist in the nuclei electrically neutral particles, that I </a:t>
              </a:r>
              <a:r>
                <a:rPr lang="en-US" sz="800" b="0" dirty="0" smtClean="0">
                  <a:cs typeface="Times New Roman" charset="0"/>
                </a:rPr>
                <a:t>wish to </a:t>
              </a:r>
              <a:r>
                <a:rPr lang="en-US" sz="800" b="0" dirty="0">
                  <a:cs typeface="Times New Roman" charset="0"/>
                </a:rPr>
                <a:t>call neutrons, which have spin ½ and obey the exclusion principle ..... The mass of </a:t>
              </a:r>
              <a:r>
                <a:rPr lang="en-US" sz="800" b="0" dirty="0" smtClean="0">
                  <a:cs typeface="Times New Roman" charset="0"/>
                </a:rPr>
                <a:t>the neutrons </a:t>
              </a:r>
              <a:r>
                <a:rPr lang="en-US" sz="800" b="0" dirty="0">
                  <a:cs typeface="Times New Roman" charset="0"/>
                </a:rPr>
                <a:t>should be of the same order of magnitude as the electron mass and in any </a:t>
              </a:r>
              <a:r>
                <a:rPr lang="en-US" sz="800" b="0" dirty="0" smtClean="0">
                  <a:cs typeface="Times New Roman" charset="0"/>
                </a:rPr>
                <a:t>event not </a:t>
              </a:r>
              <a:r>
                <a:rPr lang="en-US" sz="800" b="0" dirty="0">
                  <a:cs typeface="Times New Roman" charset="0"/>
                </a:rPr>
                <a:t>larger than 0.01 proton masses. The continuous </a:t>
              </a:r>
              <a:r>
                <a:rPr lang="en-US" sz="800" b="0" dirty="0">
                  <a:latin typeface="Symbol" charset="0"/>
                  <a:cs typeface="Times New Roman" charset="0"/>
                </a:rPr>
                <a:t>b</a:t>
              </a:r>
              <a:r>
                <a:rPr lang="en-US" sz="800" b="0" dirty="0">
                  <a:cs typeface="Times New Roman" charset="0"/>
                </a:rPr>
                <a:t>-spectrum would then </a:t>
              </a:r>
              <a:r>
                <a:rPr lang="en-US" sz="800" b="0" dirty="0" smtClean="0">
                  <a:cs typeface="Times New Roman" charset="0"/>
                </a:rPr>
                <a:t>become understandable </a:t>
              </a:r>
              <a:r>
                <a:rPr lang="en-US" sz="800" b="0" dirty="0">
                  <a:cs typeface="Times New Roman" charset="0"/>
                </a:rPr>
                <a:t>by the assumption that in </a:t>
              </a:r>
              <a:r>
                <a:rPr lang="en-US" sz="800" b="0" dirty="0">
                  <a:latin typeface="Symbol" charset="0"/>
                  <a:cs typeface="Times New Roman" charset="0"/>
                </a:rPr>
                <a:t>b</a:t>
              </a:r>
              <a:r>
                <a:rPr lang="en-US" sz="800" b="0" dirty="0">
                  <a:cs typeface="Times New Roman" charset="0"/>
                </a:rPr>
                <a:t>-decay a neutron is emitted in addition to </a:t>
              </a:r>
              <a:r>
                <a:rPr lang="en-US" sz="800" b="0" dirty="0" smtClean="0">
                  <a:cs typeface="Times New Roman" charset="0"/>
                </a:rPr>
                <a:t>the electron </a:t>
              </a:r>
              <a:r>
                <a:rPr lang="en-US" sz="800" b="0" dirty="0">
                  <a:cs typeface="Times New Roman" charset="0"/>
                </a:rPr>
                <a:t>such that the sum of the energies of the neutron and electron is constant.</a:t>
              </a:r>
            </a:p>
            <a:p>
              <a:r>
                <a:rPr lang="en-US" sz="800" b="0" dirty="0">
                  <a:cs typeface="Times New Roman" charset="0"/>
                </a:rPr>
                <a:t>....... For the moment, however, I do not dare to publish anything on this idea ......</a:t>
              </a:r>
            </a:p>
            <a:p>
              <a:r>
                <a:rPr lang="en-US" sz="800" b="0" dirty="0">
                  <a:cs typeface="Times New Roman" charset="0"/>
                </a:rPr>
                <a:t>So, dear </a:t>
              </a:r>
              <a:r>
                <a:rPr lang="en-US" sz="800" b="0" dirty="0" err="1">
                  <a:cs typeface="Times New Roman" charset="0"/>
                </a:rPr>
                <a:t>Radioactives</a:t>
              </a:r>
              <a:r>
                <a:rPr lang="en-US" sz="800" b="0" dirty="0">
                  <a:cs typeface="Times New Roman" charset="0"/>
                </a:rPr>
                <a:t>, examine and judge it. Unfortunately I cannot appear in </a:t>
              </a:r>
              <a:r>
                <a:rPr lang="en-US" sz="800" b="0" dirty="0" err="1">
                  <a:cs typeface="Times New Roman" charset="0"/>
                </a:rPr>
                <a:t>Tübingen</a:t>
              </a:r>
              <a:endParaRPr lang="en-US" sz="800" b="0" dirty="0">
                <a:cs typeface="Times New Roman" charset="0"/>
              </a:endParaRPr>
            </a:p>
            <a:p>
              <a:r>
                <a:rPr lang="en-US" sz="800" b="0" dirty="0">
                  <a:cs typeface="Times New Roman" charset="0"/>
                </a:rPr>
                <a:t>personally, since I am indispensable here in </a:t>
              </a:r>
              <a:r>
                <a:rPr lang="en-US" sz="800" b="0" dirty="0"/>
                <a:t>Z</a:t>
              </a:r>
              <a:r>
                <a:rPr lang="en-US" sz="800" b="0" dirty="0">
                  <a:cs typeface="Times New Roman" charset="0"/>
                </a:rPr>
                <a:t>ürich because of a ball on the night of</a:t>
              </a:r>
            </a:p>
            <a:p>
              <a:r>
                <a:rPr lang="en-US" sz="800" b="0" dirty="0">
                  <a:cs typeface="Times New Roman" charset="0"/>
                </a:rPr>
                <a:t>6/7 December. ....</a:t>
              </a:r>
            </a:p>
            <a:p>
              <a:r>
                <a:rPr lang="en-US" sz="800" b="0" dirty="0">
                  <a:cs typeface="Times New Roman" charset="0"/>
                </a:rPr>
                <a:t>                                                                                                W. Pauli </a:t>
              </a:r>
            </a:p>
          </p:txBody>
        </p:sp>
      </p:grpSp>
      <p:sp>
        <p:nvSpPr>
          <p:cNvPr id="38918" name="Text Box 6"/>
          <p:cNvSpPr txBox="1">
            <a:spLocks noChangeArrowheads="1"/>
          </p:cNvSpPr>
          <p:nvPr/>
        </p:nvSpPr>
        <p:spPr bwMode="auto">
          <a:xfrm>
            <a:off x="228600" y="5197348"/>
            <a:ext cx="8571577" cy="143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800" u="sng" dirty="0">
                <a:solidFill>
                  <a:schemeClr val="accent2"/>
                </a:solidFill>
              </a:rPr>
              <a:t>NOTES</a:t>
            </a:r>
            <a:endParaRPr lang="en-US" sz="1800" dirty="0">
              <a:solidFill>
                <a:schemeClr val="accent2"/>
              </a:solidFill>
            </a:endParaRPr>
          </a:p>
          <a:p>
            <a:pPr>
              <a:buFont typeface="Wingdings" charset="0"/>
              <a:buChar char="§"/>
            </a:pPr>
            <a:r>
              <a:rPr lang="en-US" sz="1800" b="0" dirty="0">
                <a:solidFill>
                  <a:schemeClr val="accent2"/>
                </a:solidFill>
              </a:rPr>
              <a:t> </a:t>
            </a:r>
            <a:r>
              <a:rPr lang="en-US" sz="1800" b="0" dirty="0" smtClean="0">
                <a:solidFill>
                  <a:schemeClr val="accent2"/>
                </a:solidFill>
              </a:rPr>
              <a:t>Pauli</a:t>
            </a:r>
            <a:r>
              <a:rPr lang="en-US" dirty="0" smtClean="0">
                <a:solidFill>
                  <a:schemeClr val="accent2"/>
                </a:solidFill>
                <a:latin typeface="Arial"/>
              </a:rPr>
              <a:t>’</a:t>
            </a:r>
            <a:r>
              <a:rPr lang="en-US" sz="1800" b="0" dirty="0" smtClean="0">
                <a:solidFill>
                  <a:schemeClr val="accent2"/>
                </a:solidFill>
              </a:rPr>
              <a:t>s </a:t>
            </a:r>
            <a:r>
              <a:rPr lang="en-US" sz="1800" b="0" dirty="0">
                <a:solidFill>
                  <a:schemeClr val="accent2"/>
                </a:solidFill>
              </a:rPr>
              <a:t>neutron is a light particle </a:t>
            </a:r>
            <a:r>
              <a:rPr lang="en-US" sz="1800" b="0" dirty="0">
                <a:solidFill>
                  <a:schemeClr val="accent2"/>
                </a:solidFill>
                <a:sym typeface="Symbol" charset="0"/>
              </a:rPr>
              <a:t> not the neutron that will be discovered by Chadwick</a:t>
            </a:r>
          </a:p>
          <a:p>
            <a:pPr>
              <a:lnSpc>
                <a:spcPct val="85000"/>
              </a:lnSpc>
              <a:buFont typeface="Wingdings" charset="0"/>
              <a:buNone/>
            </a:pPr>
            <a:r>
              <a:rPr lang="en-US" sz="1800" b="0" dirty="0">
                <a:solidFill>
                  <a:schemeClr val="accent2"/>
                </a:solidFill>
              </a:rPr>
              <a:t>   one year later </a:t>
            </a:r>
          </a:p>
          <a:p>
            <a:pPr>
              <a:buFont typeface="Wingdings" charset="0"/>
              <a:buChar char="§"/>
            </a:pPr>
            <a:r>
              <a:rPr lang="en-US" sz="1800" b="0" dirty="0">
                <a:solidFill>
                  <a:schemeClr val="accent2"/>
                </a:solidFill>
              </a:rPr>
              <a:t> As everybody else at that time, Pauli believed that if radioactive nuclei emit particles,</a:t>
            </a:r>
          </a:p>
          <a:p>
            <a:pPr>
              <a:buFont typeface="Wingdings" charset="0"/>
              <a:buNone/>
            </a:pPr>
            <a:r>
              <a:rPr lang="en-US" sz="1800" b="0" dirty="0">
                <a:solidFill>
                  <a:schemeClr val="accent2"/>
                </a:solidFill>
              </a:rPr>
              <a:t>   these particles must exist in the nuclei before emission </a:t>
            </a:r>
          </a:p>
        </p:txBody>
      </p:sp>
      <p:pic>
        <p:nvPicPr>
          <p:cNvPr id="2" name="Picture 1" descr="8wu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722" y="434935"/>
            <a:ext cx="3108984" cy="4831956"/>
          </a:xfrm>
          <a:prstGeom prst="rect">
            <a:avLst/>
          </a:prstGeom>
        </p:spPr>
      </p:pic>
    </p:spTree>
    <p:extLst>
      <p:ext uri="{BB962C8B-B14F-4D97-AF65-F5344CB8AC3E}">
        <p14:creationId xmlns:p14="http://schemas.microsoft.com/office/powerpoint/2010/main" val="487059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38918"/>
                                        </p:tgtEl>
                                        <p:attrNameLst>
                                          <p:attrName>fillcolor</p:attrName>
                                        </p:attrNameLst>
                                      </p:cBhvr>
                                      <p:to>
                                        <a:schemeClr val="accent2"/>
                                      </p:to>
                                    </p:animClr>
                                    <p:set>
                                      <p:cBhvr>
                                        <p:cTn id="7" dur="2000" fill="hold"/>
                                        <p:tgtEl>
                                          <p:spTgt spid="38918"/>
                                        </p:tgtEl>
                                        <p:attrNameLst>
                                          <p:attrName>fill.type</p:attrName>
                                        </p:attrNameLst>
                                      </p:cBhvr>
                                      <p:to>
                                        <p:strVal val="solid"/>
                                      </p:to>
                                    </p:set>
                                    <p:set>
                                      <p:cBhvr>
                                        <p:cTn id="8" dur="2000" fill="hold"/>
                                        <p:tgtEl>
                                          <p:spTgt spid="3891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918"/>
                                        </p:tgtEl>
                                        <p:attrNameLst>
                                          <p:attrName>style.visibility</p:attrName>
                                        </p:attrNameLst>
                                      </p:cBhvr>
                                      <p:to>
                                        <p:strVal val="visible"/>
                                      </p:to>
                                    </p:set>
                                    <p:anim calcmode="lin" valueType="num">
                                      <p:cBhvr additive="base">
                                        <p:cTn id="13" dur="500" fill="hold"/>
                                        <p:tgtEl>
                                          <p:spTgt spid="38918"/>
                                        </p:tgtEl>
                                        <p:attrNameLst>
                                          <p:attrName>ppt_x</p:attrName>
                                        </p:attrNameLst>
                                      </p:cBhvr>
                                      <p:tavLst>
                                        <p:tav tm="0">
                                          <p:val>
                                            <p:strVal val="#ppt_x"/>
                                          </p:val>
                                        </p:tav>
                                        <p:tav tm="100000">
                                          <p:val>
                                            <p:strVal val="#ppt_x"/>
                                          </p:val>
                                        </p:tav>
                                      </p:tavLst>
                                    </p:anim>
                                    <p:anim calcmode="lin" valueType="num">
                                      <p:cBhvr additive="base">
                                        <p:cTn id="14" dur="500" fill="hold"/>
                                        <p:tgtEl>
                                          <p:spTgt spid="38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Module.thmx</Template>
  <TotalTime>3548</TotalTime>
  <Words>3462</Words>
  <Application>Microsoft Macintosh PowerPoint</Application>
  <PresentationFormat>On-screen Show (4:3)</PresentationFormat>
  <Paragraphs>329</Paragraphs>
  <Slides>27</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29" baseType="lpstr">
      <vt:lpstr>Module</vt:lpstr>
      <vt:lpstr>Equation</vt:lpstr>
      <vt:lpstr> Lecture #2</vt:lpstr>
      <vt:lpstr>Pauli’s exclusion principle</vt:lpstr>
      <vt:lpstr>Antimatter</vt:lpstr>
      <vt:lpstr>Antimatter</vt:lpstr>
      <vt:lpstr>Discovery of antimatter</vt:lpstr>
      <vt:lpstr>Discovery of antimatter</vt:lpstr>
      <vt:lpstr>PowerPoint Presentation</vt:lpstr>
      <vt:lpstr>Neutrinos</vt:lpstr>
      <vt:lpstr>PowerPoint Presentation</vt:lpstr>
      <vt:lpstr>Theory of b-decay </vt:lpstr>
      <vt:lpstr>Neutrino detection</vt:lpstr>
      <vt:lpstr>Nuclear reactors</vt:lpstr>
      <vt:lpstr>First neutrino detection</vt:lpstr>
      <vt:lpstr>Cosmic rays discovery</vt:lpstr>
      <vt:lpstr>Discovery of the muon</vt:lpstr>
      <vt:lpstr>Decay of the muon</vt:lpstr>
      <vt:lpstr>Cosmic rays</vt:lpstr>
      <vt:lpstr>Theory of nuclear forces</vt:lpstr>
      <vt:lpstr>Discovery of the pion (I)</vt:lpstr>
      <vt:lpstr>Discovery of the pion (I)</vt:lpstr>
      <vt:lpstr>Discovery of the pion (II)            </vt:lpstr>
      <vt:lpstr>Nuclear emulsions</vt:lpstr>
      <vt:lpstr>Discovery of the pion (II)            </vt:lpstr>
      <vt:lpstr>Extra material</vt:lpstr>
      <vt:lpstr>Cloud Chambers</vt:lpstr>
      <vt:lpstr>Cloud Chambers</vt:lpstr>
      <vt:lpstr>Cloud chambers</vt:lpstr>
    </vt:vector>
  </TitlesOfParts>
  <Company>Physik-Institut, University of Zurich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Lecture #1</dc:title>
  <dc:creator>Florencia Canelli</dc:creator>
  <cp:lastModifiedBy>Florencia Canelli</cp:lastModifiedBy>
  <cp:revision>336</cp:revision>
  <dcterms:created xsi:type="dcterms:W3CDTF">2016-09-17T12:23:00Z</dcterms:created>
  <dcterms:modified xsi:type="dcterms:W3CDTF">2016-10-07T14:34:11Z</dcterms:modified>
</cp:coreProperties>
</file>